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78" r:id="rId3"/>
    <p:sldId id="504" r:id="rId4"/>
    <p:sldId id="479" r:id="rId5"/>
    <p:sldId id="480" r:id="rId6"/>
    <p:sldId id="481" r:id="rId7"/>
    <p:sldId id="482" r:id="rId8"/>
    <p:sldId id="484" r:id="rId9"/>
    <p:sldId id="486" r:id="rId10"/>
    <p:sldId id="487" r:id="rId11"/>
    <p:sldId id="490" r:id="rId12"/>
    <p:sldId id="492" r:id="rId13"/>
    <p:sldId id="495" r:id="rId14"/>
    <p:sldId id="496" r:id="rId15"/>
    <p:sldId id="498" r:id="rId16"/>
    <p:sldId id="500" r:id="rId17"/>
    <p:sldId id="530" r:id="rId18"/>
    <p:sldId id="531" r:id="rId19"/>
    <p:sldId id="502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0000FF"/>
    <a:srgbClr val="CCFF66"/>
    <a:srgbClr val="00FFFF"/>
    <a:srgbClr val="FFFF99"/>
    <a:srgbClr val="00FF00"/>
    <a:srgbClr val="FFFF00"/>
    <a:srgbClr val="0060A8"/>
    <a:srgbClr val="FF00FF"/>
    <a:srgbClr val="FF00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56" autoAdjust="0"/>
    <p:restoredTop sz="85646" autoAdjust="0"/>
  </p:normalViewPr>
  <p:slideViewPr>
    <p:cSldViewPr>
      <p:cViewPr varScale="1">
        <p:scale>
          <a:sx n="79" d="100"/>
          <a:sy n="79" d="100"/>
        </p:scale>
        <p:origin x="-54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901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B8E483D7-7165-4236-A9B2-DBCA9E698BF6}" type="slidenum">
              <a:rPr lang="en-CA"/>
            </a:fld>
            <a:endParaRPr lang="en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  <a:endParaRPr lang="en-US" noProof="0" smtClean="0"/>
          </a:p>
          <a:p>
            <a:pPr lvl="1"/>
            <a:r>
              <a:rPr lang="en-US" noProof="0" smtClean="0"/>
              <a:t>Second level</a:t>
            </a:r>
            <a:endParaRPr lang="en-US" noProof="0" smtClean="0"/>
          </a:p>
          <a:p>
            <a:pPr lvl="2"/>
            <a:r>
              <a:rPr lang="en-US" noProof="0" smtClean="0"/>
              <a:t>Third level</a:t>
            </a:r>
            <a:endParaRPr lang="en-US" noProof="0" smtClean="0"/>
          </a:p>
          <a:p>
            <a:pPr lvl="3"/>
            <a:r>
              <a:rPr lang="en-US" noProof="0" smtClean="0"/>
              <a:t>Fourth level</a:t>
            </a:r>
            <a:endParaRPr lang="en-US" noProof="0" smtClean="0"/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F0A89DA-E82C-451D-AADB-5EEF181484EF}" type="slidenum">
              <a:rPr lang="en-CA"/>
            </a:fld>
            <a:endParaRPr lang="en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D69BF-83C0-47D6-84FA-A98CB50D7EB6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D53A07-E4F2-47AE-AD61-E6053A710E8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72CECD-B20C-4D38-BFC8-74702F5E1B11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1A2603-D1EC-4212-A9E3-D9421D4A964A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868F73-974A-4705-A3DE-CB0E890D281A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D1A901-C84C-4858-BA49-C56715B7EC27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7AFF8-3AF5-4D6B-A5A0-F0B14E255850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765619-A993-478A-890B-8983A3CFFC5E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B7C26F-5D5B-41CF-A97B-05E5C3425C11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D36E6-F63D-4F2A-97FB-E37964ACB5CD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C1C7DE-B0A4-43CC-8934-52724D6731A3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latin typeface="Arial" charset="0"/>
              </a:defRPr>
            </a:lvl1pPr>
          </a:lstStyle>
          <a:p>
            <a:pPr>
              <a:defRPr/>
            </a:pPr>
            <a:fld id="{12523B8E-78FB-4C22-94CA-79545ACC514B}" type="slidenum">
              <a:rPr lang="en-US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microsoft.com/office/2007/relationships/hdphoto" Target="../media/hdphoto3.wdp"/><Relationship Id="rId7" Type="http://schemas.openxmlformats.org/officeDocument/2006/relationships/image" Target="../media/image6.jpeg"/><Relationship Id="rId6" Type="http://schemas.microsoft.com/office/2007/relationships/hdphoto" Target="../media/hdphoto2.wdp"/><Relationship Id="rId5" Type="http://schemas.openxmlformats.org/officeDocument/2006/relationships/image" Target="../media/image5.jpeg"/><Relationship Id="rId4" Type="http://schemas.microsoft.com/office/2007/relationships/hdphoto" Target="../media/hdphoto1.wdp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.png"/><Relationship Id="rId2" Type="http://schemas.microsoft.com/office/2007/relationships/hdphoto" Target="../media/hdphoto7.wdp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microsoft.com/office/2007/relationships/hdphoto" Target="../media/hdphoto6.wdp"/><Relationship Id="rId2" Type="http://schemas.openxmlformats.org/officeDocument/2006/relationships/image" Target="../media/image10.jpe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.jpe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FFE4C9"/>
              </a:gs>
              <a:gs pos="72000">
                <a:srgbClr val="FF964F"/>
              </a:gs>
              <a:gs pos="36000">
                <a:srgbClr val="FFE07D"/>
              </a:gs>
              <a:gs pos="100000">
                <a:srgbClr val="FF5B5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522" y="1783275"/>
            <a:ext cx="2944753" cy="4660073"/>
          </a:xfrm>
          <a:prstGeom prst="rect">
            <a:avLst/>
          </a:prstGeom>
          <a:ln>
            <a:noFill/>
          </a:ln>
          <a:effectLst>
            <a:outerShdw blurRad="203200" dist="1270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0" name="Picture 2" descr="http://www.visualphotos.com/photo/1x6009518/sectioned_brain_cerebellum_light_micrograph_p33038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9" t="12944" r="22094" b="23255"/>
          <a:stretch>
            <a:fillRect/>
          </a:stretch>
        </p:blipFill>
        <p:spPr bwMode="auto">
          <a:xfrm>
            <a:off x="6019800" y="4648201"/>
            <a:ext cx="2743200" cy="1752600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84" y="1905001"/>
            <a:ext cx="2443788" cy="1905000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84" y="4712525"/>
            <a:ext cx="2444416" cy="1752600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72" t="7505" r="20530" b="14742"/>
          <a:stretch>
            <a:fillRect/>
          </a:stretch>
        </p:blipFill>
        <p:spPr>
          <a:xfrm rot="16200000">
            <a:off x="6430796" y="1494005"/>
            <a:ext cx="1905001" cy="2726992"/>
          </a:xfrm>
          <a:prstGeom prst="rect">
            <a:avLst/>
          </a:prstGeom>
          <a:ln w="57150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0" y="457200"/>
            <a:ext cx="9144000" cy="116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  <a:buSzPct val="120000"/>
            </a:pPr>
            <a:r>
              <a:rPr lang="en-CA" sz="7200" dirty="0" smtClean="0">
                <a:ln w="19050">
                  <a:solidFill>
                    <a:schemeClr val="bg1"/>
                  </a:solidFill>
                </a:ln>
                <a:solidFill>
                  <a:srgbClr val="0000FF"/>
                </a:solidFill>
                <a:effectLst>
                  <a:glow>
                    <a:schemeClr val="tx1"/>
                  </a:glow>
                  <a:outerShdw blurRad="139700" dist="88900" dir="2700000" algn="ctr" rotWithShape="0">
                    <a:schemeClr val="tx1">
                      <a:alpha val="80000"/>
                    </a:schemeClr>
                  </a:outerShdw>
                </a:effectLst>
              </a:rPr>
              <a:t>MICROSCOPE </a:t>
            </a:r>
            <a:r>
              <a:rPr lang="en-US" altLang="en-CA" sz="7200" dirty="0" smtClean="0">
                <a:ln w="19050">
                  <a:solidFill>
                    <a:schemeClr val="bg1"/>
                  </a:solidFill>
                </a:ln>
                <a:solidFill>
                  <a:srgbClr val="0000FF"/>
                </a:solidFill>
                <a:effectLst>
                  <a:glow>
                    <a:schemeClr val="tx1"/>
                  </a:glow>
                  <a:outerShdw blurRad="139700" dist="88900" dir="2700000" algn="ctr" rotWithShape="0">
                    <a:schemeClr val="tx1">
                      <a:alpha val="80000"/>
                    </a:schemeClr>
                  </a:outerShdw>
                </a:effectLst>
              </a:rPr>
              <a:t>PARTS</a:t>
            </a:r>
            <a:r>
              <a:rPr lang="en-CA" sz="7200" dirty="0" smtClean="0">
                <a:ln w="19050">
                  <a:solidFill>
                    <a:schemeClr val="bg1"/>
                  </a:solidFill>
                </a:ln>
                <a:solidFill>
                  <a:srgbClr val="0000FF"/>
                </a:solidFill>
                <a:effectLst>
                  <a:glow>
                    <a:schemeClr val="tx1"/>
                  </a:glow>
                  <a:outerShdw blurRad="139700" dist="88900" dir="2700000" algn="ctr" rotWithShape="0">
                    <a:schemeClr val="tx1">
                      <a:alpha val="80000"/>
                    </a:schemeClr>
                  </a:outerShdw>
                </a:effectLst>
              </a:rPr>
              <a:t> </a:t>
            </a:r>
            <a:endParaRPr lang="en-CA" sz="6600" dirty="0" smtClean="0">
              <a:ln w="19050">
                <a:solidFill>
                  <a:schemeClr val="bg1"/>
                </a:solidFill>
              </a:ln>
              <a:solidFill>
                <a:srgbClr val="0000FF"/>
              </a:solidFill>
              <a:effectLst>
                <a:glow>
                  <a:schemeClr val="tx1"/>
                </a:glow>
                <a:outerShdw blurRad="139700" dist="88900" dir="2700000" algn="ctr" rotWithShape="0">
                  <a:schemeClr val="tx1">
                    <a:alpha val="80000"/>
                  </a:schemeClr>
                </a:outerShdw>
              </a:effectLst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6200" y="1476499"/>
            <a:ext cx="8991600" cy="88076"/>
            <a:chOff x="252350" y="1447800"/>
            <a:chExt cx="8686800" cy="44038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52350" y="1447800"/>
              <a:ext cx="8686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52350" y="1491838"/>
              <a:ext cx="86868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/>
          <p:cNvSpPr/>
          <p:nvPr/>
        </p:nvSpPr>
        <p:spPr>
          <a:xfrm>
            <a:off x="76200" y="76200"/>
            <a:ext cx="8991600" cy="670560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7498">
        <p14:flip dir="r"/>
      </p:transition>
    </mc:Choice>
    <mc:Fallback>
      <p:transition spd="slow" advTm="74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866" r="50151" b="6149"/>
          <a:stretch>
            <a:fillRect/>
          </a:stretch>
        </p:blipFill>
        <p:spPr>
          <a:xfrm>
            <a:off x="1779896" y="1524000"/>
            <a:ext cx="2209800" cy="2438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31208" y="4751696"/>
            <a:ext cx="5312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                              and </a:t>
            </a:r>
            <a:r>
              <a:rPr lang="en-CA" dirty="0"/>
              <a:t>through the </a:t>
            </a:r>
            <a:r>
              <a:rPr lang="en-CA" b="0" dirty="0"/>
              <a:t>____</a:t>
            </a:r>
            <a:r>
              <a:rPr lang="en-CA" dirty="0"/>
              <a:t> in the </a:t>
            </a:r>
            <a:r>
              <a:rPr lang="en-CA" dirty="0" smtClean="0"/>
              <a:t>stage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1872016" y="5121028"/>
            <a:ext cx="4219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onto the </a:t>
            </a:r>
            <a:r>
              <a:rPr lang="en-CA" b="0" dirty="0"/>
              <a:t>________</a:t>
            </a:r>
            <a:r>
              <a:rPr lang="en-CA" dirty="0"/>
              <a:t> on the slide.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46196"/>
            <a:ext cx="4495800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TextBox 58"/>
          <p:cNvSpPr txBox="1"/>
          <p:nvPr/>
        </p:nvSpPr>
        <p:spPr>
          <a:xfrm>
            <a:off x="583675" y="762000"/>
            <a:ext cx="4597925" cy="5847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SzPct val="120000"/>
              <a:defRPr sz="3200">
                <a:solidFill>
                  <a:srgbClr val="0000FF"/>
                </a:solidFill>
              </a:defRPr>
            </a:lvl1pPr>
          </a:lstStyle>
          <a:p>
            <a:r>
              <a:rPr lang="en-CA" dirty="0"/>
              <a:t>Light Source / Illuminator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4394537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CA" dirty="0" smtClean="0"/>
              <a:t>It sends light </a:t>
            </a:r>
            <a:r>
              <a:rPr lang="en-CA" b="0" dirty="0" smtClean="0"/>
              <a:t>_______</a:t>
            </a:r>
            <a:r>
              <a:rPr lang="en-CA" dirty="0" smtClean="0"/>
              <a:t> through the </a:t>
            </a:r>
            <a:r>
              <a:rPr lang="en-CA" b="0" dirty="0" smtClean="0"/>
              <a:t>_____________</a:t>
            </a:r>
            <a:endParaRPr lang="en-CA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304800" y="5569803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CA" dirty="0" smtClean="0"/>
              <a:t>Older microscopes used to use </a:t>
            </a:r>
            <a:r>
              <a:rPr lang="en-CA" b="0" dirty="0" smtClean="0"/>
              <a:t>______</a:t>
            </a:r>
            <a:r>
              <a:rPr lang="en-CA" dirty="0" smtClean="0"/>
              <a:t> to </a:t>
            </a:r>
            <a:r>
              <a:rPr lang="en-CA" b="0" dirty="0" smtClean="0"/>
              <a:t>______</a:t>
            </a:r>
            <a:r>
              <a:rPr lang="en-CA" dirty="0" smtClean="0"/>
              <a:t> the ambient light upwards.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19936" y="4748241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hole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20704" y="5115593"/>
            <a:ext cx="14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specimen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5088" y="4748241"/>
            <a:ext cx="2103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condenser lens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560624" y="5559145"/>
            <a:ext cx="1118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mirrors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93776" y="4375201"/>
            <a:ext cx="1285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upwards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6033448" y="4683456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3200" dirty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E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 flipV="1">
            <a:off x="6414448" y="5001904"/>
            <a:ext cx="609600" cy="7620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05000" y="2895600"/>
            <a:ext cx="998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mirror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18" name="Down Arrow 17"/>
          <p:cNvSpPr/>
          <p:nvPr/>
        </p:nvSpPr>
        <p:spPr>
          <a:xfrm flipV="1">
            <a:off x="6957950" y="4257300"/>
            <a:ext cx="228600" cy="850075"/>
          </a:xfrm>
          <a:prstGeom prst="downArrow">
            <a:avLst/>
          </a:prstGeom>
          <a:solidFill>
            <a:srgbClr val="FFFF66"/>
          </a:solidFill>
          <a:ln w="1905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Freeform 1"/>
          <p:cNvSpPr/>
          <p:nvPr/>
        </p:nvSpPr>
        <p:spPr>
          <a:xfrm>
            <a:off x="1752600" y="1752600"/>
            <a:ext cx="1049977" cy="943099"/>
          </a:xfrm>
          <a:custGeom>
            <a:avLst/>
            <a:gdLst>
              <a:gd name="connsiteX0" fmla="*/ 0 w 997528"/>
              <a:gd name="connsiteY0" fmla="*/ 0 h 914400"/>
              <a:gd name="connsiteX1" fmla="*/ 641268 w 997528"/>
              <a:gd name="connsiteY1" fmla="*/ 914400 h 914400"/>
              <a:gd name="connsiteX2" fmla="*/ 997528 w 997528"/>
              <a:gd name="connsiteY2" fmla="*/ 285007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7528" h="914400">
                <a:moveTo>
                  <a:pt x="0" y="0"/>
                </a:moveTo>
                <a:lnTo>
                  <a:pt x="641268" y="914400"/>
                </a:lnTo>
                <a:lnTo>
                  <a:pt x="997528" y="285007"/>
                </a:lnTo>
              </a:path>
            </a:pathLst>
          </a:custGeom>
          <a:noFill/>
          <a:ln w="76200">
            <a:solidFill>
              <a:srgbClr val="FFFF00"/>
            </a:solidFill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0" name="TextBox 19"/>
          <p:cNvSpPr txBox="1"/>
          <p:nvPr/>
        </p:nvSpPr>
        <p:spPr>
          <a:xfrm>
            <a:off x="673925" y="5943600"/>
            <a:ext cx="1007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reflect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144" y="22860"/>
            <a:ext cx="9296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500" u="sng" dirty="0" smtClean="0"/>
              <a:t>PARTS OF THE COMPOUND LIGHT MICROSCOPE</a:t>
            </a:r>
            <a:endParaRPr lang="en-CA" sz="3500" u="sn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98">
        <p:fade/>
      </p:transition>
    </mc:Choice>
    <mc:Fallback>
      <p:transition spd="med" advTm="74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3" grpId="0"/>
      <p:bldP spid="37" grpId="0"/>
      <p:bldP spid="2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46196"/>
            <a:ext cx="4495800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TextBox 58"/>
          <p:cNvSpPr txBox="1"/>
          <p:nvPr/>
        </p:nvSpPr>
        <p:spPr>
          <a:xfrm>
            <a:off x="983162" y="762000"/>
            <a:ext cx="3031023" cy="5847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SzPct val="120000"/>
              <a:defRPr sz="3200">
                <a:solidFill>
                  <a:srgbClr val="0000FF"/>
                </a:solidFill>
              </a:defRPr>
            </a:lvl1pPr>
          </a:lstStyle>
          <a:p>
            <a:r>
              <a:rPr lang="en-CA" dirty="0"/>
              <a:t>Objective Lenses</a:t>
            </a:r>
          </a:p>
        </p:txBody>
      </p:sp>
      <p:sp>
        <p:nvSpPr>
          <p:cNvPr id="4" name="Rectangle 3"/>
          <p:cNvSpPr/>
          <p:nvPr/>
        </p:nvSpPr>
        <p:spPr>
          <a:xfrm>
            <a:off x="1238536" y="1517037"/>
            <a:ext cx="2460567" cy="23894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76200" dir="2700000" algn="ctr" rotWithShape="0">
              <a:schemeClr val="tx1"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4419600"/>
            <a:ext cx="571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CA" dirty="0" smtClean="0"/>
              <a:t>These lenses further </a:t>
            </a:r>
            <a:r>
              <a:rPr lang="en-CA" b="0" dirty="0" smtClean="0"/>
              <a:t>_______</a:t>
            </a:r>
            <a:r>
              <a:rPr lang="en-CA" dirty="0" smtClean="0"/>
              <a:t> the image of the specimen. 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5524500" y="2438400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3200" dirty="0" smtClean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G</a:t>
            </a:r>
            <a:endParaRPr lang="en-US" sz="3200" dirty="0">
              <a:ln w="11430"/>
              <a:solidFill>
                <a:srgbClr val="00FF00"/>
              </a:solidFill>
              <a:effectLst>
                <a:outerShdw blurRad="50800" dist="50800" dir="2700000" algn="tl">
                  <a:srgbClr val="000000"/>
                </a:outerShdw>
              </a:effectLst>
              <a:cs typeface="Calibri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5867400" y="2971800"/>
            <a:ext cx="609600" cy="68580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5867400" y="2971800"/>
            <a:ext cx="914400" cy="76200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5867400" y="2971800"/>
            <a:ext cx="1146412" cy="1066800"/>
          </a:xfrm>
          <a:custGeom>
            <a:avLst/>
            <a:gdLst>
              <a:gd name="connsiteX0" fmla="*/ 0 w 1146412"/>
              <a:gd name="connsiteY0" fmla="*/ 0 h 996287"/>
              <a:gd name="connsiteX1" fmla="*/ 395785 w 1146412"/>
              <a:gd name="connsiteY1" fmla="*/ 996287 h 996287"/>
              <a:gd name="connsiteX2" fmla="*/ 1146412 w 1146412"/>
              <a:gd name="connsiteY2" fmla="*/ 996287 h 99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6412" h="996287">
                <a:moveTo>
                  <a:pt x="0" y="0"/>
                </a:moveTo>
                <a:lnTo>
                  <a:pt x="395785" y="996287"/>
                </a:lnTo>
                <a:lnTo>
                  <a:pt x="1146412" y="996287"/>
                </a:lnTo>
              </a:path>
            </a:pathLst>
          </a:cu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87" t="35935" r="41881" b="42992"/>
          <a:stretch>
            <a:fillRect/>
          </a:stretch>
        </p:blipFill>
        <p:spPr>
          <a:xfrm>
            <a:off x="1254456" y="1495429"/>
            <a:ext cx="2447325" cy="241110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284560" y="4401487"/>
            <a:ext cx="121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magnify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86138" y="1440339"/>
            <a:ext cx="208826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SzPct val="120000"/>
            </a:pPr>
            <a:r>
              <a:rPr lang="en-CA" dirty="0" smtClean="0">
                <a:ln w="11430"/>
                <a:solidFill>
                  <a:srgbClr val="FFFF00"/>
                </a:solidFill>
                <a:effectLst>
                  <a:outerShdw blurRad="50800" dist="50800" dir="2700000" algn="tl">
                    <a:srgbClr val="000000"/>
                  </a:outerShdw>
                </a:effectLst>
              </a:rPr>
              <a:t>Low (scanning)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786138" y="2345375"/>
            <a:ext cx="126509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SzPct val="120000"/>
            </a:pPr>
            <a:r>
              <a:rPr lang="en-CA" dirty="0">
                <a:ln w="11430"/>
                <a:solidFill>
                  <a:srgbClr val="FFFF00"/>
                </a:solidFill>
                <a:effectLst>
                  <a:outerShdw blurRad="50800" dist="50800" dir="2700000" algn="tl">
                    <a:srgbClr val="000000"/>
                  </a:outerShdw>
                </a:effectLst>
              </a:rPr>
              <a:t>M</a:t>
            </a:r>
            <a:r>
              <a:rPr lang="en-CA" dirty="0" smtClean="0">
                <a:ln w="11430"/>
                <a:solidFill>
                  <a:srgbClr val="FFFF00"/>
                </a:solidFill>
                <a:effectLst>
                  <a:outerShdw blurRad="50800" dist="50800" dir="2700000" algn="tl">
                    <a:srgbClr val="000000"/>
                  </a:outerShdw>
                </a:effectLst>
              </a:rPr>
              <a:t>edium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786138" y="3031660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buSzPct val="120000"/>
            </a:pPr>
            <a:r>
              <a:rPr lang="en-CA" dirty="0">
                <a:ln w="11430"/>
                <a:solidFill>
                  <a:srgbClr val="FFFF00"/>
                </a:solidFill>
                <a:effectLst>
                  <a:outerShdw blurRad="50800" dist="50800" dir="2700000" algn="tl">
                    <a:srgbClr val="000000"/>
                  </a:outerShdw>
                </a:effectLst>
              </a:rPr>
              <a:t>H</a:t>
            </a:r>
            <a:r>
              <a:rPr lang="en-CA" dirty="0" smtClean="0">
                <a:ln w="11430"/>
                <a:solidFill>
                  <a:srgbClr val="FFFF00"/>
                </a:solidFill>
                <a:effectLst>
                  <a:outerShdw blurRad="50800" dist="50800" dir="2700000" algn="tl">
                    <a:srgbClr val="000000"/>
                  </a:outerShdw>
                </a:effectLst>
              </a:rPr>
              <a:t>igh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4800" y="5279408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CA" dirty="0" smtClean="0"/>
              <a:t>The magnifications are usually </a:t>
            </a:r>
            <a:r>
              <a:rPr lang="en-CA" b="0" dirty="0" smtClean="0"/>
              <a:t>___ </a:t>
            </a:r>
            <a:r>
              <a:rPr lang="en-CA" dirty="0" smtClean="0"/>
              <a:t>, </a:t>
            </a:r>
            <a:r>
              <a:rPr lang="en-CA" b="0" dirty="0" smtClean="0"/>
              <a:t>____</a:t>
            </a:r>
            <a:r>
              <a:rPr lang="en-CA" dirty="0" smtClean="0"/>
              <a:t> and </a:t>
            </a:r>
            <a:r>
              <a:rPr lang="en-CA" b="0" dirty="0" smtClean="0"/>
              <a:t>____</a:t>
            </a:r>
            <a:r>
              <a:rPr lang="en-CA" dirty="0" smtClean="0"/>
              <a:t> 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93608" y="5271448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4 </a:t>
            </a:r>
            <a:r>
              <a:rPr lang="en-CA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213440" y="5271448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10 </a:t>
            </a:r>
            <a:r>
              <a:rPr lang="en-CA" dirty="0"/>
              <a:t>X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33716" y="5638800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40 </a:t>
            </a:r>
            <a:r>
              <a:rPr lang="en-CA" dirty="0"/>
              <a:t>X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30052" y="1440339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4 </a:t>
            </a:r>
            <a:r>
              <a:rPr lang="en-CA" dirty="0">
                <a:cs typeface="Arial" charset="0"/>
              </a:rPr>
              <a:t>X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05500" y="2345375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10 </a:t>
            </a:r>
            <a:r>
              <a:rPr lang="en-CA" dirty="0">
                <a:cs typeface="Arial" charset="0"/>
              </a:rPr>
              <a:t>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399396" y="3031660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4</a:t>
            </a:r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0 </a:t>
            </a:r>
            <a:r>
              <a:rPr lang="en-CA" dirty="0" smtClean="0">
                <a:cs typeface="Arial" charset="0"/>
              </a:rPr>
              <a:t>X</a:t>
            </a:r>
            <a:endParaRPr lang="en-CA" dirty="0"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8448" y="6164745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CA" dirty="0" smtClean="0"/>
              <a:t>There are usually </a:t>
            </a:r>
            <a:r>
              <a:rPr lang="en-CA" b="0" dirty="0" smtClean="0"/>
              <a:t>__</a:t>
            </a:r>
            <a:r>
              <a:rPr lang="en-CA" dirty="0" smtClean="0"/>
              <a:t> lenses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58152" y="614612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3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316616" y="2048256"/>
            <a:ext cx="2077853" cy="1726471"/>
            <a:chOff x="1316616" y="2048256"/>
            <a:chExt cx="2077853" cy="1726471"/>
          </a:xfrm>
        </p:grpSpPr>
        <p:sp>
          <p:nvSpPr>
            <p:cNvPr id="2" name="Freeform 1"/>
            <p:cNvSpPr/>
            <p:nvPr/>
          </p:nvSpPr>
          <p:spPr>
            <a:xfrm>
              <a:off x="1316616" y="2048256"/>
              <a:ext cx="1160677" cy="1317007"/>
            </a:xfrm>
            <a:custGeom>
              <a:avLst/>
              <a:gdLst>
                <a:gd name="connsiteX0" fmla="*/ 453662 w 1160677"/>
                <a:gd name="connsiteY0" fmla="*/ 212141 h 1317007"/>
                <a:gd name="connsiteX1" fmla="*/ 307358 w 1160677"/>
                <a:gd name="connsiteY1" fmla="*/ 95098 h 1317007"/>
                <a:gd name="connsiteX2" fmla="*/ 300043 w 1160677"/>
                <a:gd name="connsiteY2" fmla="*/ 117043 h 1317007"/>
                <a:gd name="connsiteX3" fmla="*/ 278098 w 1160677"/>
                <a:gd name="connsiteY3" fmla="*/ 138989 h 1317007"/>
                <a:gd name="connsiteX4" fmla="*/ 292728 w 1160677"/>
                <a:gd name="connsiteY4" fmla="*/ 175565 h 1317007"/>
                <a:gd name="connsiteX5" fmla="*/ 263467 w 1160677"/>
                <a:gd name="connsiteY5" fmla="*/ 190195 h 1317007"/>
                <a:gd name="connsiteX6" fmla="*/ 226891 w 1160677"/>
                <a:gd name="connsiteY6" fmla="*/ 197510 h 1317007"/>
                <a:gd name="connsiteX7" fmla="*/ 190315 w 1160677"/>
                <a:gd name="connsiteY7" fmla="*/ 256032 h 1317007"/>
                <a:gd name="connsiteX8" fmla="*/ 175685 w 1160677"/>
                <a:gd name="connsiteY8" fmla="*/ 314554 h 1317007"/>
                <a:gd name="connsiteX9" fmla="*/ 175685 w 1160677"/>
                <a:gd name="connsiteY9" fmla="*/ 358445 h 1317007"/>
                <a:gd name="connsiteX10" fmla="*/ 204946 w 1160677"/>
                <a:gd name="connsiteY10" fmla="*/ 387706 h 1317007"/>
                <a:gd name="connsiteX11" fmla="*/ 36696 w 1160677"/>
                <a:gd name="connsiteY11" fmla="*/ 680314 h 1317007"/>
                <a:gd name="connsiteX12" fmla="*/ 14750 w 1160677"/>
                <a:gd name="connsiteY12" fmla="*/ 716890 h 1317007"/>
                <a:gd name="connsiteX13" fmla="*/ 120 w 1160677"/>
                <a:gd name="connsiteY13" fmla="*/ 746150 h 1317007"/>
                <a:gd name="connsiteX14" fmla="*/ 14750 w 1160677"/>
                <a:gd name="connsiteY14" fmla="*/ 775411 h 1317007"/>
                <a:gd name="connsiteX15" fmla="*/ 102533 w 1160677"/>
                <a:gd name="connsiteY15" fmla="*/ 863194 h 1317007"/>
                <a:gd name="connsiteX16" fmla="*/ 212261 w 1160677"/>
                <a:gd name="connsiteY16" fmla="*/ 921715 h 1317007"/>
                <a:gd name="connsiteX17" fmla="*/ 256152 w 1160677"/>
                <a:gd name="connsiteY17" fmla="*/ 950976 h 1317007"/>
                <a:gd name="connsiteX18" fmla="*/ 212261 w 1160677"/>
                <a:gd name="connsiteY18" fmla="*/ 1068019 h 1317007"/>
                <a:gd name="connsiteX19" fmla="*/ 256152 w 1160677"/>
                <a:gd name="connsiteY19" fmla="*/ 1199693 h 1317007"/>
                <a:gd name="connsiteX20" fmla="*/ 365880 w 1160677"/>
                <a:gd name="connsiteY20" fmla="*/ 1258214 h 1317007"/>
                <a:gd name="connsiteX21" fmla="*/ 453662 w 1160677"/>
                <a:gd name="connsiteY21" fmla="*/ 1309421 h 1317007"/>
                <a:gd name="connsiteX22" fmla="*/ 599966 w 1160677"/>
                <a:gd name="connsiteY22" fmla="*/ 1316736 h 1317007"/>
                <a:gd name="connsiteX23" fmla="*/ 673118 w 1160677"/>
                <a:gd name="connsiteY23" fmla="*/ 1309421 h 1317007"/>
                <a:gd name="connsiteX24" fmla="*/ 724325 w 1160677"/>
                <a:gd name="connsiteY24" fmla="*/ 1287475 h 1317007"/>
                <a:gd name="connsiteX25" fmla="*/ 738955 w 1160677"/>
                <a:gd name="connsiteY25" fmla="*/ 1243584 h 1317007"/>
                <a:gd name="connsiteX26" fmla="*/ 790162 w 1160677"/>
                <a:gd name="connsiteY26" fmla="*/ 1133856 h 1317007"/>
                <a:gd name="connsiteX27" fmla="*/ 826738 w 1160677"/>
                <a:gd name="connsiteY27" fmla="*/ 1111910 h 1317007"/>
                <a:gd name="connsiteX28" fmla="*/ 848683 w 1160677"/>
                <a:gd name="connsiteY28" fmla="*/ 1053389 h 1317007"/>
                <a:gd name="connsiteX29" fmla="*/ 943781 w 1160677"/>
                <a:gd name="connsiteY29" fmla="*/ 797357 h 1317007"/>
                <a:gd name="connsiteX30" fmla="*/ 994987 w 1160677"/>
                <a:gd name="connsiteY30" fmla="*/ 658368 h 1317007"/>
                <a:gd name="connsiteX31" fmla="*/ 1053509 w 1160677"/>
                <a:gd name="connsiteY31" fmla="*/ 629107 h 1317007"/>
                <a:gd name="connsiteX32" fmla="*/ 1097400 w 1160677"/>
                <a:gd name="connsiteY32" fmla="*/ 548640 h 1317007"/>
                <a:gd name="connsiteX33" fmla="*/ 1133976 w 1160677"/>
                <a:gd name="connsiteY33" fmla="*/ 380390 h 1317007"/>
                <a:gd name="connsiteX34" fmla="*/ 1155922 w 1160677"/>
                <a:gd name="connsiteY34" fmla="*/ 277978 h 1317007"/>
                <a:gd name="connsiteX35" fmla="*/ 1038878 w 1160677"/>
                <a:gd name="connsiteY35" fmla="*/ 124358 h 1317007"/>
                <a:gd name="connsiteX36" fmla="*/ 812107 w 1160677"/>
                <a:gd name="connsiteY36" fmla="*/ 21946 h 1317007"/>
                <a:gd name="connsiteX37" fmla="*/ 680434 w 1160677"/>
                <a:gd name="connsiteY37" fmla="*/ 0 h 1317007"/>
                <a:gd name="connsiteX38" fmla="*/ 592651 w 1160677"/>
                <a:gd name="connsiteY38" fmla="*/ 21946 h 1317007"/>
                <a:gd name="connsiteX39" fmla="*/ 526814 w 1160677"/>
                <a:gd name="connsiteY39" fmla="*/ 73152 h 1317007"/>
                <a:gd name="connsiteX40" fmla="*/ 512184 w 1160677"/>
                <a:gd name="connsiteY40" fmla="*/ 131674 h 1317007"/>
                <a:gd name="connsiteX41" fmla="*/ 453662 w 1160677"/>
                <a:gd name="connsiteY41" fmla="*/ 212141 h 131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60677" h="1317007">
                  <a:moveTo>
                    <a:pt x="453662" y="212141"/>
                  </a:moveTo>
                  <a:cubicBezTo>
                    <a:pt x="419524" y="206045"/>
                    <a:pt x="332961" y="110948"/>
                    <a:pt x="307358" y="95098"/>
                  </a:cubicBezTo>
                  <a:cubicBezTo>
                    <a:pt x="281755" y="79248"/>
                    <a:pt x="304920" y="109728"/>
                    <a:pt x="300043" y="117043"/>
                  </a:cubicBezTo>
                  <a:cubicBezTo>
                    <a:pt x="295166" y="124358"/>
                    <a:pt x="279317" y="129235"/>
                    <a:pt x="278098" y="138989"/>
                  </a:cubicBezTo>
                  <a:cubicBezTo>
                    <a:pt x="276879" y="148743"/>
                    <a:pt x="295166" y="167031"/>
                    <a:pt x="292728" y="175565"/>
                  </a:cubicBezTo>
                  <a:cubicBezTo>
                    <a:pt x="290289" y="184099"/>
                    <a:pt x="274440" y="186538"/>
                    <a:pt x="263467" y="190195"/>
                  </a:cubicBezTo>
                  <a:cubicBezTo>
                    <a:pt x="252494" y="193852"/>
                    <a:pt x="239083" y="186537"/>
                    <a:pt x="226891" y="197510"/>
                  </a:cubicBezTo>
                  <a:cubicBezTo>
                    <a:pt x="214699" y="208483"/>
                    <a:pt x="198849" y="236525"/>
                    <a:pt x="190315" y="256032"/>
                  </a:cubicBezTo>
                  <a:cubicBezTo>
                    <a:pt x="181781" y="275539"/>
                    <a:pt x="178123" y="297485"/>
                    <a:pt x="175685" y="314554"/>
                  </a:cubicBezTo>
                  <a:cubicBezTo>
                    <a:pt x="173247" y="331623"/>
                    <a:pt x="170808" y="346253"/>
                    <a:pt x="175685" y="358445"/>
                  </a:cubicBezTo>
                  <a:cubicBezTo>
                    <a:pt x="180562" y="370637"/>
                    <a:pt x="228111" y="334061"/>
                    <a:pt x="204946" y="387706"/>
                  </a:cubicBezTo>
                  <a:cubicBezTo>
                    <a:pt x="181781" y="441351"/>
                    <a:pt x="68395" y="625450"/>
                    <a:pt x="36696" y="680314"/>
                  </a:cubicBezTo>
                  <a:cubicBezTo>
                    <a:pt x="4997" y="735178"/>
                    <a:pt x="20846" y="705917"/>
                    <a:pt x="14750" y="716890"/>
                  </a:cubicBezTo>
                  <a:cubicBezTo>
                    <a:pt x="8654" y="727863"/>
                    <a:pt x="120" y="736397"/>
                    <a:pt x="120" y="746150"/>
                  </a:cubicBezTo>
                  <a:cubicBezTo>
                    <a:pt x="120" y="755903"/>
                    <a:pt x="-2319" y="755904"/>
                    <a:pt x="14750" y="775411"/>
                  </a:cubicBezTo>
                  <a:cubicBezTo>
                    <a:pt x="31819" y="794918"/>
                    <a:pt x="69615" y="838810"/>
                    <a:pt x="102533" y="863194"/>
                  </a:cubicBezTo>
                  <a:cubicBezTo>
                    <a:pt x="135451" y="887578"/>
                    <a:pt x="186658" y="907085"/>
                    <a:pt x="212261" y="921715"/>
                  </a:cubicBezTo>
                  <a:cubicBezTo>
                    <a:pt x="237864" y="936345"/>
                    <a:pt x="256152" y="926592"/>
                    <a:pt x="256152" y="950976"/>
                  </a:cubicBezTo>
                  <a:cubicBezTo>
                    <a:pt x="256152" y="975360"/>
                    <a:pt x="212261" y="1026566"/>
                    <a:pt x="212261" y="1068019"/>
                  </a:cubicBezTo>
                  <a:cubicBezTo>
                    <a:pt x="212261" y="1109472"/>
                    <a:pt x="230549" y="1167994"/>
                    <a:pt x="256152" y="1199693"/>
                  </a:cubicBezTo>
                  <a:cubicBezTo>
                    <a:pt x="281755" y="1231392"/>
                    <a:pt x="332962" y="1239926"/>
                    <a:pt x="365880" y="1258214"/>
                  </a:cubicBezTo>
                  <a:cubicBezTo>
                    <a:pt x="398798" y="1276502"/>
                    <a:pt x="414648" y="1299667"/>
                    <a:pt x="453662" y="1309421"/>
                  </a:cubicBezTo>
                  <a:cubicBezTo>
                    <a:pt x="492676" y="1319175"/>
                    <a:pt x="563390" y="1316736"/>
                    <a:pt x="599966" y="1316736"/>
                  </a:cubicBezTo>
                  <a:cubicBezTo>
                    <a:pt x="636542" y="1316736"/>
                    <a:pt x="652391" y="1314298"/>
                    <a:pt x="673118" y="1309421"/>
                  </a:cubicBezTo>
                  <a:cubicBezTo>
                    <a:pt x="693845" y="1304544"/>
                    <a:pt x="713352" y="1298448"/>
                    <a:pt x="724325" y="1287475"/>
                  </a:cubicBezTo>
                  <a:cubicBezTo>
                    <a:pt x="735298" y="1276502"/>
                    <a:pt x="727982" y="1269187"/>
                    <a:pt x="738955" y="1243584"/>
                  </a:cubicBezTo>
                  <a:cubicBezTo>
                    <a:pt x="749928" y="1217981"/>
                    <a:pt x="775532" y="1155802"/>
                    <a:pt x="790162" y="1133856"/>
                  </a:cubicBezTo>
                  <a:cubicBezTo>
                    <a:pt x="804792" y="1111910"/>
                    <a:pt x="816985" y="1125321"/>
                    <a:pt x="826738" y="1111910"/>
                  </a:cubicBezTo>
                  <a:cubicBezTo>
                    <a:pt x="836491" y="1098499"/>
                    <a:pt x="848683" y="1053389"/>
                    <a:pt x="848683" y="1053389"/>
                  </a:cubicBezTo>
                  <a:lnTo>
                    <a:pt x="943781" y="797357"/>
                  </a:lnTo>
                  <a:cubicBezTo>
                    <a:pt x="968165" y="731520"/>
                    <a:pt x="976699" y="686410"/>
                    <a:pt x="994987" y="658368"/>
                  </a:cubicBezTo>
                  <a:cubicBezTo>
                    <a:pt x="1013275" y="630326"/>
                    <a:pt x="1036440" y="647395"/>
                    <a:pt x="1053509" y="629107"/>
                  </a:cubicBezTo>
                  <a:cubicBezTo>
                    <a:pt x="1070578" y="610819"/>
                    <a:pt x="1083989" y="590093"/>
                    <a:pt x="1097400" y="548640"/>
                  </a:cubicBezTo>
                  <a:cubicBezTo>
                    <a:pt x="1110811" y="507187"/>
                    <a:pt x="1124222" y="425500"/>
                    <a:pt x="1133976" y="380390"/>
                  </a:cubicBezTo>
                  <a:cubicBezTo>
                    <a:pt x="1143730" y="335280"/>
                    <a:pt x="1171772" y="320650"/>
                    <a:pt x="1155922" y="277978"/>
                  </a:cubicBezTo>
                  <a:cubicBezTo>
                    <a:pt x="1140072" y="235306"/>
                    <a:pt x="1096180" y="167030"/>
                    <a:pt x="1038878" y="124358"/>
                  </a:cubicBezTo>
                  <a:cubicBezTo>
                    <a:pt x="981576" y="81686"/>
                    <a:pt x="871848" y="42672"/>
                    <a:pt x="812107" y="21946"/>
                  </a:cubicBezTo>
                  <a:cubicBezTo>
                    <a:pt x="752366" y="1220"/>
                    <a:pt x="717010" y="0"/>
                    <a:pt x="680434" y="0"/>
                  </a:cubicBezTo>
                  <a:cubicBezTo>
                    <a:pt x="643858" y="0"/>
                    <a:pt x="618254" y="9754"/>
                    <a:pt x="592651" y="21946"/>
                  </a:cubicBezTo>
                  <a:cubicBezTo>
                    <a:pt x="567048" y="34138"/>
                    <a:pt x="540225" y="54864"/>
                    <a:pt x="526814" y="73152"/>
                  </a:cubicBezTo>
                  <a:cubicBezTo>
                    <a:pt x="513403" y="91440"/>
                    <a:pt x="523157" y="112167"/>
                    <a:pt x="512184" y="131674"/>
                  </a:cubicBezTo>
                  <a:cubicBezTo>
                    <a:pt x="501211" y="151181"/>
                    <a:pt x="487800" y="218237"/>
                    <a:pt x="453662" y="212141"/>
                  </a:cubicBezTo>
                  <a:close/>
                </a:path>
              </a:pathLst>
            </a:custGeom>
            <a:solidFill>
              <a:srgbClr val="FF00FF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555748" y="2318918"/>
              <a:ext cx="838721" cy="1455809"/>
            </a:xfrm>
            <a:custGeom>
              <a:avLst/>
              <a:gdLst>
                <a:gd name="connsiteX0" fmla="*/ 4572 w 838721"/>
                <a:gd name="connsiteY0" fmla="*/ 197511 h 1455809"/>
                <a:gd name="connsiteX1" fmla="*/ 11887 w 838721"/>
                <a:gd name="connsiteY1" fmla="*/ 131674 h 1455809"/>
                <a:gd name="connsiteX2" fmla="*/ 114300 w 838721"/>
                <a:gd name="connsiteY2" fmla="*/ 65837 h 1455809"/>
                <a:gd name="connsiteX3" fmla="*/ 297180 w 838721"/>
                <a:gd name="connsiteY3" fmla="*/ 14631 h 1455809"/>
                <a:gd name="connsiteX4" fmla="*/ 458114 w 838721"/>
                <a:gd name="connsiteY4" fmla="*/ 0 h 1455809"/>
                <a:gd name="connsiteX5" fmla="*/ 611734 w 838721"/>
                <a:gd name="connsiteY5" fmla="*/ 21946 h 1455809"/>
                <a:gd name="connsiteX6" fmla="*/ 655625 w 838721"/>
                <a:gd name="connsiteY6" fmla="*/ 80468 h 1455809"/>
                <a:gd name="connsiteX7" fmla="*/ 670255 w 838721"/>
                <a:gd name="connsiteY7" fmla="*/ 138989 h 1455809"/>
                <a:gd name="connsiteX8" fmla="*/ 684886 w 838721"/>
                <a:gd name="connsiteY8" fmla="*/ 204826 h 1455809"/>
                <a:gd name="connsiteX9" fmla="*/ 706831 w 838721"/>
                <a:gd name="connsiteY9" fmla="*/ 219456 h 1455809"/>
                <a:gd name="connsiteX10" fmla="*/ 728777 w 838721"/>
                <a:gd name="connsiteY10" fmla="*/ 358445 h 1455809"/>
                <a:gd name="connsiteX11" fmla="*/ 706831 w 838721"/>
                <a:gd name="connsiteY11" fmla="*/ 395021 h 1455809"/>
                <a:gd name="connsiteX12" fmla="*/ 794614 w 838721"/>
                <a:gd name="connsiteY12" fmla="*/ 914400 h 1455809"/>
                <a:gd name="connsiteX13" fmla="*/ 816559 w 838721"/>
                <a:gd name="connsiteY13" fmla="*/ 1002183 h 1455809"/>
                <a:gd name="connsiteX14" fmla="*/ 794614 w 838721"/>
                <a:gd name="connsiteY14" fmla="*/ 1046074 h 1455809"/>
                <a:gd name="connsiteX15" fmla="*/ 838505 w 838721"/>
                <a:gd name="connsiteY15" fmla="*/ 1236269 h 1455809"/>
                <a:gd name="connsiteX16" fmla="*/ 772668 w 838721"/>
                <a:gd name="connsiteY16" fmla="*/ 1280160 h 1455809"/>
                <a:gd name="connsiteX17" fmla="*/ 706831 w 838721"/>
                <a:gd name="connsiteY17" fmla="*/ 1324052 h 1455809"/>
                <a:gd name="connsiteX18" fmla="*/ 662940 w 838721"/>
                <a:gd name="connsiteY18" fmla="*/ 1397204 h 1455809"/>
                <a:gd name="connsiteX19" fmla="*/ 619049 w 838721"/>
                <a:gd name="connsiteY19" fmla="*/ 1426464 h 1455809"/>
                <a:gd name="connsiteX20" fmla="*/ 523951 w 838721"/>
                <a:gd name="connsiteY20" fmla="*/ 1455725 h 1455809"/>
                <a:gd name="connsiteX21" fmla="*/ 421538 w 838721"/>
                <a:gd name="connsiteY21" fmla="*/ 1433780 h 1455809"/>
                <a:gd name="connsiteX22" fmla="*/ 370332 w 838721"/>
                <a:gd name="connsiteY22" fmla="*/ 1389888 h 1455809"/>
                <a:gd name="connsiteX23" fmla="*/ 297180 w 838721"/>
                <a:gd name="connsiteY23" fmla="*/ 1389888 h 1455809"/>
                <a:gd name="connsiteX24" fmla="*/ 224028 w 838721"/>
                <a:gd name="connsiteY24" fmla="*/ 1331367 h 1455809"/>
                <a:gd name="connsiteX25" fmla="*/ 209398 w 838721"/>
                <a:gd name="connsiteY25" fmla="*/ 1280160 h 1455809"/>
                <a:gd name="connsiteX26" fmla="*/ 187452 w 838721"/>
                <a:gd name="connsiteY26" fmla="*/ 1133856 h 1455809"/>
                <a:gd name="connsiteX27" fmla="*/ 165506 w 838721"/>
                <a:gd name="connsiteY27" fmla="*/ 1111911 h 1455809"/>
                <a:gd name="connsiteX28" fmla="*/ 99670 w 838721"/>
                <a:gd name="connsiteY28" fmla="*/ 614477 h 1455809"/>
                <a:gd name="connsiteX29" fmla="*/ 85039 w 838721"/>
                <a:gd name="connsiteY29" fmla="*/ 570586 h 1455809"/>
                <a:gd name="connsiteX30" fmla="*/ 41148 w 838721"/>
                <a:gd name="connsiteY30" fmla="*/ 497434 h 1455809"/>
                <a:gd name="connsiteX31" fmla="*/ 41148 w 838721"/>
                <a:gd name="connsiteY31" fmla="*/ 460858 h 1455809"/>
                <a:gd name="connsiteX32" fmla="*/ 11887 w 838721"/>
                <a:gd name="connsiteY32" fmla="*/ 336500 h 1455809"/>
                <a:gd name="connsiteX33" fmla="*/ 33833 w 838721"/>
                <a:gd name="connsiteY33" fmla="*/ 292608 h 1455809"/>
                <a:gd name="connsiteX34" fmla="*/ 4572 w 838721"/>
                <a:gd name="connsiteY34" fmla="*/ 197511 h 1455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38721" h="1455809">
                  <a:moveTo>
                    <a:pt x="4572" y="197511"/>
                  </a:moveTo>
                  <a:cubicBezTo>
                    <a:pt x="914" y="170689"/>
                    <a:pt x="-6401" y="153620"/>
                    <a:pt x="11887" y="131674"/>
                  </a:cubicBezTo>
                  <a:cubicBezTo>
                    <a:pt x="30175" y="109728"/>
                    <a:pt x="66751" y="85344"/>
                    <a:pt x="114300" y="65837"/>
                  </a:cubicBezTo>
                  <a:cubicBezTo>
                    <a:pt x="161849" y="46330"/>
                    <a:pt x="239878" y="25604"/>
                    <a:pt x="297180" y="14631"/>
                  </a:cubicBezTo>
                  <a:cubicBezTo>
                    <a:pt x="354482" y="3658"/>
                    <a:pt x="405688" y="-1219"/>
                    <a:pt x="458114" y="0"/>
                  </a:cubicBezTo>
                  <a:cubicBezTo>
                    <a:pt x="510540" y="1219"/>
                    <a:pt x="578816" y="8535"/>
                    <a:pt x="611734" y="21946"/>
                  </a:cubicBezTo>
                  <a:cubicBezTo>
                    <a:pt x="644652" y="35357"/>
                    <a:pt x="645872" y="60961"/>
                    <a:pt x="655625" y="80468"/>
                  </a:cubicBezTo>
                  <a:cubicBezTo>
                    <a:pt x="665378" y="99975"/>
                    <a:pt x="665378" y="118263"/>
                    <a:pt x="670255" y="138989"/>
                  </a:cubicBezTo>
                  <a:cubicBezTo>
                    <a:pt x="675132" y="159715"/>
                    <a:pt x="678790" y="191415"/>
                    <a:pt x="684886" y="204826"/>
                  </a:cubicBezTo>
                  <a:cubicBezTo>
                    <a:pt x="690982" y="218237"/>
                    <a:pt x="699516" y="193853"/>
                    <a:pt x="706831" y="219456"/>
                  </a:cubicBezTo>
                  <a:cubicBezTo>
                    <a:pt x="714146" y="245059"/>
                    <a:pt x="728777" y="329184"/>
                    <a:pt x="728777" y="358445"/>
                  </a:cubicBezTo>
                  <a:cubicBezTo>
                    <a:pt x="728777" y="387706"/>
                    <a:pt x="695858" y="302362"/>
                    <a:pt x="706831" y="395021"/>
                  </a:cubicBezTo>
                  <a:cubicBezTo>
                    <a:pt x="717804" y="487680"/>
                    <a:pt x="776326" y="813206"/>
                    <a:pt x="794614" y="914400"/>
                  </a:cubicBezTo>
                  <a:cubicBezTo>
                    <a:pt x="812902" y="1015594"/>
                    <a:pt x="816559" y="980237"/>
                    <a:pt x="816559" y="1002183"/>
                  </a:cubicBezTo>
                  <a:cubicBezTo>
                    <a:pt x="816559" y="1024129"/>
                    <a:pt x="790956" y="1007060"/>
                    <a:pt x="794614" y="1046074"/>
                  </a:cubicBezTo>
                  <a:cubicBezTo>
                    <a:pt x="798272" y="1085088"/>
                    <a:pt x="842163" y="1197255"/>
                    <a:pt x="838505" y="1236269"/>
                  </a:cubicBezTo>
                  <a:cubicBezTo>
                    <a:pt x="834847" y="1275283"/>
                    <a:pt x="772668" y="1280160"/>
                    <a:pt x="772668" y="1280160"/>
                  </a:cubicBezTo>
                  <a:cubicBezTo>
                    <a:pt x="750722" y="1294790"/>
                    <a:pt x="725119" y="1304545"/>
                    <a:pt x="706831" y="1324052"/>
                  </a:cubicBezTo>
                  <a:cubicBezTo>
                    <a:pt x="688543" y="1343559"/>
                    <a:pt x="677570" y="1380135"/>
                    <a:pt x="662940" y="1397204"/>
                  </a:cubicBezTo>
                  <a:cubicBezTo>
                    <a:pt x="648310" y="1414273"/>
                    <a:pt x="642214" y="1416711"/>
                    <a:pt x="619049" y="1426464"/>
                  </a:cubicBezTo>
                  <a:cubicBezTo>
                    <a:pt x="595884" y="1436217"/>
                    <a:pt x="556869" y="1454506"/>
                    <a:pt x="523951" y="1455725"/>
                  </a:cubicBezTo>
                  <a:cubicBezTo>
                    <a:pt x="491033" y="1456944"/>
                    <a:pt x="447141" y="1444753"/>
                    <a:pt x="421538" y="1433780"/>
                  </a:cubicBezTo>
                  <a:cubicBezTo>
                    <a:pt x="395935" y="1422807"/>
                    <a:pt x="391058" y="1397203"/>
                    <a:pt x="370332" y="1389888"/>
                  </a:cubicBezTo>
                  <a:cubicBezTo>
                    <a:pt x="349606" y="1382573"/>
                    <a:pt x="321564" y="1399641"/>
                    <a:pt x="297180" y="1389888"/>
                  </a:cubicBezTo>
                  <a:cubicBezTo>
                    <a:pt x="272796" y="1380135"/>
                    <a:pt x="238658" y="1349655"/>
                    <a:pt x="224028" y="1331367"/>
                  </a:cubicBezTo>
                  <a:cubicBezTo>
                    <a:pt x="209398" y="1313079"/>
                    <a:pt x="215494" y="1313078"/>
                    <a:pt x="209398" y="1280160"/>
                  </a:cubicBezTo>
                  <a:cubicBezTo>
                    <a:pt x="203302" y="1247242"/>
                    <a:pt x="194767" y="1161897"/>
                    <a:pt x="187452" y="1133856"/>
                  </a:cubicBezTo>
                  <a:cubicBezTo>
                    <a:pt x="180137" y="1105815"/>
                    <a:pt x="180136" y="1198474"/>
                    <a:pt x="165506" y="1111911"/>
                  </a:cubicBezTo>
                  <a:cubicBezTo>
                    <a:pt x="150876" y="1025348"/>
                    <a:pt x="113081" y="704698"/>
                    <a:pt x="99670" y="614477"/>
                  </a:cubicBezTo>
                  <a:cubicBezTo>
                    <a:pt x="86259" y="524256"/>
                    <a:pt x="94793" y="590093"/>
                    <a:pt x="85039" y="570586"/>
                  </a:cubicBezTo>
                  <a:cubicBezTo>
                    <a:pt x="75285" y="551079"/>
                    <a:pt x="48463" y="515722"/>
                    <a:pt x="41148" y="497434"/>
                  </a:cubicBezTo>
                  <a:cubicBezTo>
                    <a:pt x="33833" y="479146"/>
                    <a:pt x="46025" y="487680"/>
                    <a:pt x="41148" y="460858"/>
                  </a:cubicBezTo>
                  <a:cubicBezTo>
                    <a:pt x="36271" y="434036"/>
                    <a:pt x="13106" y="364542"/>
                    <a:pt x="11887" y="336500"/>
                  </a:cubicBezTo>
                  <a:cubicBezTo>
                    <a:pt x="10668" y="308458"/>
                    <a:pt x="36271" y="316992"/>
                    <a:pt x="33833" y="292608"/>
                  </a:cubicBezTo>
                  <a:cubicBezTo>
                    <a:pt x="31395" y="268224"/>
                    <a:pt x="8230" y="224333"/>
                    <a:pt x="4572" y="197511"/>
                  </a:cubicBezTo>
                  <a:close/>
                </a:path>
              </a:pathLst>
            </a:custGeom>
            <a:solidFill>
              <a:srgbClr val="FF00FF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473958" y="1869743"/>
            <a:ext cx="4189863" cy="1574101"/>
            <a:chOff x="1473958" y="1869743"/>
            <a:chExt cx="4189863" cy="157410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057400" y="2751160"/>
              <a:ext cx="35052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22"/>
            <p:cNvSpPr/>
            <p:nvPr/>
          </p:nvSpPr>
          <p:spPr>
            <a:xfrm>
              <a:off x="1473958" y="1869743"/>
              <a:ext cx="4189863" cy="832514"/>
            </a:xfrm>
            <a:custGeom>
              <a:avLst/>
              <a:gdLst>
                <a:gd name="connsiteX0" fmla="*/ 0 w 4189863"/>
                <a:gd name="connsiteY0" fmla="*/ 832514 h 832514"/>
                <a:gd name="connsiteX1" fmla="*/ 736979 w 4189863"/>
                <a:gd name="connsiteY1" fmla="*/ 0 h 832514"/>
                <a:gd name="connsiteX2" fmla="*/ 3848669 w 4189863"/>
                <a:gd name="connsiteY2" fmla="*/ 0 h 832514"/>
                <a:gd name="connsiteX3" fmla="*/ 4189863 w 4189863"/>
                <a:gd name="connsiteY3" fmla="*/ 696036 h 832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89863" h="832514">
                  <a:moveTo>
                    <a:pt x="0" y="832514"/>
                  </a:moveTo>
                  <a:lnTo>
                    <a:pt x="736979" y="0"/>
                  </a:lnTo>
                  <a:lnTo>
                    <a:pt x="3848669" y="0"/>
                  </a:lnTo>
                  <a:lnTo>
                    <a:pt x="4189863" y="696036"/>
                  </a:lnTo>
                </a:path>
              </a:pathLst>
            </a:custGeom>
            <a:ln w="19050">
              <a:solidFill>
                <a:schemeClr val="tx1"/>
              </a:solidFill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111335" y="2909455"/>
              <a:ext cx="2529444" cy="534389"/>
            </a:xfrm>
            <a:custGeom>
              <a:avLst/>
              <a:gdLst>
                <a:gd name="connsiteX0" fmla="*/ 0 w 2529444"/>
                <a:gd name="connsiteY0" fmla="*/ 534389 h 534389"/>
                <a:gd name="connsiteX1" fmla="*/ 2125683 w 2529444"/>
                <a:gd name="connsiteY1" fmla="*/ 534389 h 534389"/>
                <a:gd name="connsiteX2" fmla="*/ 2529444 w 2529444"/>
                <a:gd name="connsiteY2" fmla="*/ 0 h 53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9444" h="534389">
                  <a:moveTo>
                    <a:pt x="0" y="534389"/>
                  </a:moveTo>
                  <a:lnTo>
                    <a:pt x="2125683" y="534389"/>
                  </a:lnTo>
                  <a:lnTo>
                    <a:pt x="2529444" y="0"/>
                  </a:lnTo>
                </a:path>
              </a:pathLst>
            </a:custGeom>
            <a:ln w="19050">
              <a:solidFill>
                <a:schemeClr val="tx1"/>
              </a:solidFill>
            </a:ln>
            <a:effectLst>
              <a:glow rad="381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6144" y="22860"/>
            <a:ext cx="9296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500" u="sng" dirty="0" smtClean="0"/>
              <a:t>PARTS OF THE COMPOUND LIGHT MICROSCOPE</a:t>
            </a:r>
            <a:endParaRPr lang="en-CA" sz="3500" u="sn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98">
        <p:fade/>
      </p:transition>
    </mc:Choice>
    <mc:Fallback>
      <p:transition spd="med" advTm="74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9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9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4" grpId="0" animBg="1"/>
      <p:bldP spid="5" grpId="0"/>
      <p:bldP spid="14" grpId="0"/>
      <p:bldP spid="12" grpId="0" animBg="1"/>
      <p:bldP spid="34" grpId="0"/>
      <p:bldP spid="25" grpId="0"/>
      <p:bldP spid="36" grpId="0"/>
      <p:bldP spid="37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4142096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CA" dirty="0" smtClean="0"/>
              <a:t>The </a:t>
            </a:r>
            <a:r>
              <a:rPr lang="en-CA" b="0" dirty="0" smtClean="0"/>
              <a:t>____</a:t>
            </a:r>
            <a:r>
              <a:rPr lang="en-CA" dirty="0" smtClean="0"/>
              <a:t> knob you should use, and always under </a:t>
            </a:r>
            <a:r>
              <a:rPr lang="en-CA" b="0" dirty="0" smtClean="0"/>
              <a:t>___</a:t>
            </a:r>
            <a:r>
              <a:rPr lang="en-CA" dirty="0" smtClean="0"/>
              <a:t> power.  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913883" y="4511428"/>
            <a:ext cx="3651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Never use it in </a:t>
            </a:r>
            <a:r>
              <a:rPr lang="en-CA" b="0" dirty="0"/>
              <a:t>____</a:t>
            </a:r>
            <a:r>
              <a:rPr lang="en-CA" dirty="0"/>
              <a:t> power.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46196"/>
            <a:ext cx="4495800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TextBox 58"/>
          <p:cNvSpPr txBox="1"/>
          <p:nvPr/>
        </p:nvSpPr>
        <p:spPr>
          <a:xfrm>
            <a:off x="652626" y="800100"/>
            <a:ext cx="4395562" cy="5847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SzPct val="120000"/>
              <a:defRPr sz="3200">
                <a:solidFill>
                  <a:srgbClr val="0000FF"/>
                </a:solidFill>
              </a:defRPr>
            </a:lvl1pPr>
          </a:lstStyle>
          <a:p>
            <a:r>
              <a:rPr lang="en-CA" dirty="0"/>
              <a:t>Coarse Adjustment Knob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51131" y="4500265"/>
            <a:ext cx="653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low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13512" y="4114800"/>
            <a:ext cx="69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first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716785" y="1572904"/>
            <a:ext cx="2308167" cy="23894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76200" dir="2700000" algn="ctr" rotWithShape="0">
              <a:schemeClr val="tx1"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7" t="54901" r="26121" b="27614"/>
          <a:stretch>
            <a:fillRect/>
          </a:stretch>
        </p:blipFill>
        <p:spPr>
          <a:xfrm>
            <a:off x="1716785" y="1572904"/>
            <a:ext cx="2199120" cy="2389496"/>
          </a:xfrm>
          <a:prstGeom prst="rect">
            <a:avLst/>
          </a:prstGeom>
        </p:spPr>
      </p:pic>
      <p:sp>
        <p:nvSpPr>
          <p:cNvPr id="48" name="Text Box 14"/>
          <p:cNvSpPr txBox="1">
            <a:spLocks noChangeArrowheads="1"/>
          </p:cNvSpPr>
          <p:nvPr/>
        </p:nvSpPr>
        <p:spPr bwMode="auto">
          <a:xfrm>
            <a:off x="5676900" y="3241344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US" sz="3200" dirty="0" smtClean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H</a:t>
            </a:r>
            <a:endParaRPr lang="en-US" sz="3200" dirty="0">
              <a:ln w="11430"/>
              <a:solidFill>
                <a:srgbClr val="00FF00"/>
              </a:solidFill>
              <a:effectLst>
                <a:outerShdw blurRad="50800" dist="50800" dir="2700000" algn="tl">
                  <a:srgbClr val="000000"/>
                </a:outerShdw>
              </a:effectLst>
              <a:cs typeface="Calibri" pitchFamily="34" charset="0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6096000" y="3581400"/>
            <a:ext cx="1981202" cy="99060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826843" y="4495800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high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003273" y="2165222"/>
            <a:ext cx="1386374" cy="1459577"/>
          </a:xfrm>
          <a:custGeom>
            <a:avLst/>
            <a:gdLst>
              <a:gd name="connsiteX0" fmla="*/ 88874 w 1386374"/>
              <a:gd name="connsiteY0" fmla="*/ 351207 h 1459577"/>
              <a:gd name="connsiteX1" fmla="*/ 23037 w 1386374"/>
              <a:gd name="connsiteY1" fmla="*/ 599924 h 1459577"/>
              <a:gd name="connsiteX2" fmla="*/ 1092 w 1386374"/>
              <a:gd name="connsiteY2" fmla="*/ 892532 h 1459577"/>
              <a:gd name="connsiteX3" fmla="*/ 52298 w 1386374"/>
              <a:gd name="connsiteY3" fmla="*/ 1229031 h 1459577"/>
              <a:gd name="connsiteX4" fmla="*/ 162026 w 1386374"/>
              <a:gd name="connsiteY4" fmla="*/ 1353389 h 1459577"/>
              <a:gd name="connsiteX5" fmla="*/ 249809 w 1386374"/>
              <a:gd name="connsiteY5" fmla="*/ 1419226 h 1459577"/>
              <a:gd name="connsiteX6" fmla="*/ 359537 w 1386374"/>
              <a:gd name="connsiteY6" fmla="*/ 1419226 h 1459577"/>
              <a:gd name="connsiteX7" fmla="*/ 893546 w 1386374"/>
              <a:gd name="connsiteY7" fmla="*/ 1455802 h 1459577"/>
              <a:gd name="connsiteX8" fmla="*/ 1047165 w 1386374"/>
              <a:gd name="connsiteY8" fmla="*/ 1448487 h 1459577"/>
              <a:gd name="connsiteX9" fmla="*/ 1171524 w 1386374"/>
              <a:gd name="connsiteY9" fmla="*/ 1368020 h 1459577"/>
              <a:gd name="connsiteX10" fmla="*/ 1244676 w 1386374"/>
              <a:gd name="connsiteY10" fmla="*/ 1250976 h 1459577"/>
              <a:gd name="connsiteX11" fmla="*/ 1288567 w 1386374"/>
              <a:gd name="connsiteY11" fmla="*/ 1133933 h 1459577"/>
              <a:gd name="connsiteX12" fmla="*/ 1244676 w 1386374"/>
              <a:gd name="connsiteY12" fmla="*/ 1133933 h 1459577"/>
              <a:gd name="connsiteX13" fmla="*/ 1156893 w 1386374"/>
              <a:gd name="connsiteY13" fmla="*/ 1082727 h 1459577"/>
              <a:gd name="connsiteX14" fmla="*/ 1113002 w 1386374"/>
              <a:gd name="connsiteY14" fmla="*/ 1009575 h 1459577"/>
              <a:gd name="connsiteX15" fmla="*/ 1098372 w 1386374"/>
              <a:gd name="connsiteY15" fmla="*/ 775488 h 1459577"/>
              <a:gd name="connsiteX16" fmla="*/ 1171524 w 1386374"/>
              <a:gd name="connsiteY16" fmla="*/ 577978 h 1459577"/>
              <a:gd name="connsiteX17" fmla="*/ 1230045 w 1386374"/>
              <a:gd name="connsiteY17" fmla="*/ 497511 h 1459577"/>
              <a:gd name="connsiteX18" fmla="*/ 1273937 w 1386374"/>
              <a:gd name="connsiteY18" fmla="*/ 438989 h 1459577"/>
              <a:gd name="connsiteX19" fmla="*/ 1317828 w 1386374"/>
              <a:gd name="connsiteY19" fmla="*/ 453620 h 1459577"/>
              <a:gd name="connsiteX20" fmla="*/ 1361719 w 1386374"/>
              <a:gd name="connsiteY20" fmla="*/ 490196 h 1459577"/>
              <a:gd name="connsiteX21" fmla="*/ 1383665 w 1386374"/>
              <a:gd name="connsiteY21" fmla="*/ 490196 h 1459577"/>
              <a:gd name="connsiteX22" fmla="*/ 1383665 w 1386374"/>
              <a:gd name="connsiteY22" fmla="*/ 438989 h 1459577"/>
              <a:gd name="connsiteX23" fmla="*/ 1383665 w 1386374"/>
              <a:gd name="connsiteY23" fmla="*/ 351207 h 1459577"/>
              <a:gd name="connsiteX24" fmla="*/ 1347089 w 1386374"/>
              <a:gd name="connsiteY24" fmla="*/ 226848 h 1459577"/>
              <a:gd name="connsiteX25" fmla="*/ 1251991 w 1386374"/>
              <a:gd name="connsiteY25" fmla="*/ 102490 h 1459577"/>
              <a:gd name="connsiteX26" fmla="*/ 1178839 w 1386374"/>
              <a:gd name="connsiteY26" fmla="*/ 87860 h 1459577"/>
              <a:gd name="connsiteX27" fmla="*/ 1032535 w 1386374"/>
              <a:gd name="connsiteY27" fmla="*/ 58599 h 1459577"/>
              <a:gd name="connsiteX28" fmla="*/ 835025 w 1386374"/>
              <a:gd name="connsiteY28" fmla="*/ 22023 h 1459577"/>
              <a:gd name="connsiteX29" fmla="*/ 769188 w 1386374"/>
              <a:gd name="connsiteY29" fmla="*/ 77 h 1459577"/>
              <a:gd name="connsiteX30" fmla="*/ 710666 w 1386374"/>
              <a:gd name="connsiteY30" fmla="*/ 29338 h 1459577"/>
              <a:gd name="connsiteX31" fmla="*/ 578993 w 1386374"/>
              <a:gd name="connsiteY31" fmla="*/ 109805 h 1459577"/>
              <a:gd name="connsiteX32" fmla="*/ 425373 w 1386374"/>
              <a:gd name="connsiteY32" fmla="*/ 190272 h 1459577"/>
              <a:gd name="connsiteX33" fmla="*/ 88874 w 1386374"/>
              <a:gd name="connsiteY33" fmla="*/ 351207 h 1459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86374" h="1459577">
                <a:moveTo>
                  <a:pt x="88874" y="351207"/>
                </a:moveTo>
                <a:cubicBezTo>
                  <a:pt x="21818" y="419482"/>
                  <a:pt x="37667" y="509703"/>
                  <a:pt x="23037" y="599924"/>
                </a:cubicBezTo>
                <a:cubicBezTo>
                  <a:pt x="8407" y="690145"/>
                  <a:pt x="-3785" y="787681"/>
                  <a:pt x="1092" y="892532"/>
                </a:cubicBezTo>
                <a:cubicBezTo>
                  <a:pt x="5969" y="997383"/>
                  <a:pt x="25476" y="1152221"/>
                  <a:pt x="52298" y="1229031"/>
                </a:cubicBezTo>
                <a:cubicBezTo>
                  <a:pt x="79120" y="1305841"/>
                  <a:pt x="129108" y="1321690"/>
                  <a:pt x="162026" y="1353389"/>
                </a:cubicBezTo>
                <a:cubicBezTo>
                  <a:pt x="194944" y="1385088"/>
                  <a:pt x="216891" y="1408253"/>
                  <a:pt x="249809" y="1419226"/>
                </a:cubicBezTo>
                <a:cubicBezTo>
                  <a:pt x="282727" y="1430199"/>
                  <a:pt x="252248" y="1413130"/>
                  <a:pt x="359537" y="1419226"/>
                </a:cubicBezTo>
                <a:cubicBezTo>
                  <a:pt x="466826" y="1425322"/>
                  <a:pt x="778941" y="1450925"/>
                  <a:pt x="893546" y="1455802"/>
                </a:cubicBezTo>
                <a:cubicBezTo>
                  <a:pt x="1008151" y="1460679"/>
                  <a:pt x="1000835" y="1463117"/>
                  <a:pt x="1047165" y="1448487"/>
                </a:cubicBezTo>
                <a:cubicBezTo>
                  <a:pt x="1093495" y="1433857"/>
                  <a:pt x="1138606" y="1400938"/>
                  <a:pt x="1171524" y="1368020"/>
                </a:cubicBezTo>
                <a:cubicBezTo>
                  <a:pt x="1204442" y="1335102"/>
                  <a:pt x="1225169" y="1289990"/>
                  <a:pt x="1244676" y="1250976"/>
                </a:cubicBezTo>
                <a:cubicBezTo>
                  <a:pt x="1264183" y="1211962"/>
                  <a:pt x="1288567" y="1153440"/>
                  <a:pt x="1288567" y="1133933"/>
                </a:cubicBezTo>
                <a:cubicBezTo>
                  <a:pt x="1288567" y="1114426"/>
                  <a:pt x="1266622" y="1142467"/>
                  <a:pt x="1244676" y="1133933"/>
                </a:cubicBezTo>
                <a:cubicBezTo>
                  <a:pt x="1222730" y="1125399"/>
                  <a:pt x="1178839" y="1103453"/>
                  <a:pt x="1156893" y="1082727"/>
                </a:cubicBezTo>
                <a:cubicBezTo>
                  <a:pt x="1134947" y="1062001"/>
                  <a:pt x="1122755" y="1060781"/>
                  <a:pt x="1113002" y="1009575"/>
                </a:cubicBezTo>
                <a:cubicBezTo>
                  <a:pt x="1103249" y="958369"/>
                  <a:pt x="1088618" y="847421"/>
                  <a:pt x="1098372" y="775488"/>
                </a:cubicBezTo>
                <a:cubicBezTo>
                  <a:pt x="1108126" y="703555"/>
                  <a:pt x="1149579" y="624307"/>
                  <a:pt x="1171524" y="577978"/>
                </a:cubicBezTo>
                <a:cubicBezTo>
                  <a:pt x="1193469" y="531649"/>
                  <a:pt x="1212976" y="520676"/>
                  <a:pt x="1230045" y="497511"/>
                </a:cubicBezTo>
                <a:cubicBezTo>
                  <a:pt x="1247114" y="474346"/>
                  <a:pt x="1259307" y="446304"/>
                  <a:pt x="1273937" y="438989"/>
                </a:cubicBezTo>
                <a:cubicBezTo>
                  <a:pt x="1288567" y="431674"/>
                  <a:pt x="1303198" y="445086"/>
                  <a:pt x="1317828" y="453620"/>
                </a:cubicBezTo>
                <a:cubicBezTo>
                  <a:pt x="1332458" y="462154"/>
                  <a:pt x="1350746" y="484100"/>
                  <a:pt x="1361719" y="490196"/>
                </a:cubicBezTo>
                <a:cubicBezTo>
                  <a:pt x="1372692" y="496292"/>
                  <a:pt x="1380007" y="498730"/>
                  <a:pt x="1383665" y="490196"/>
                </a:cubicBezTo>
                <a:cubicBezTo>
                  <a:pt x="1387323" y="481662"/>
                  <a:pt x="1383665" y="438989"/>
                  <a:pt x="1383665" y="438989"/>
                </a:cubicBezTo>
                <a:cubicBezTo>
                  <a:pt x="1383665" y="415824"/>
                  <a:pt x="1389761" y="386564"/>
                  <a:pt x="1383665" y="351207"/>
                </a:cubicBezTo>
                <a:cubicBezTo>
                  <a:pt x="1377569" y="315850"/>
                  <a:pt x="1369035" y="268301"/>
                  <a:pt x="1347089" y="226848"/>
                </a:cubicBezTo>
                <a:cubicBezTo>
                  <a:pt x="1325143" y="185395"/>
                  <a:pt x="1280033" y="125655"/>
                  <a:pt x="1251991" y="102490"/>
                </a:cubicBezTo>
                <a:cubicBezTo>
                  <a:pt x="1223949" y="79325"/>
                  <a:pt x="1178839" y="87860"/>
                  <a:pt x="1178839" y="87860"/>
                </a:cubicBezTo>
                <a:lnTo>
                  <a:pt x="1032535" y="58599"/>
                </a:lnTo>
                <a:cubicBezTo>
                  <a:pt x="975233" y="47626"/>
                  <a:pt x="878916" y="31777"/>
                  <a:pt x="835025" y="22023"/>
                </a:cubicBezTo>
                <a:cubicBezTo>
                  <a:pt x="791134" y="12269"/>
                  <a:pt x="789914" y="-1142"/>
                  <a:pt x="769188" y="77"/>
                </a:cubicBezTo>
                <a:cubicBezTo>
                  <a:pt x="748462" y="1296"/>
                  <a:pt x="742365" y="11050"/>
                  <a:pt x="710666" y="29338"/>
                </a:cubicBezTo>
                <a:cubicBezTo>
                  <a:pt x="678967" y="47626"/>
                  <a:pt x="626542" y="82983"/>
                  <a:pt x="578993" y="109805"/>
                </a:cubicBezTo>
                <a:cubicBezTo>
                  <a:pt x="531444" y="136627"/>
                  <a:pt x="505840" y="150038"/>
                  <a:pt x="425373" y="190272"/>
                </a:cubicBezTo>
                <a:cubicBezTo>
                  <a:pt x="344906" y="230506"/>
                  <a:pt x="155930" y="282932"/>
                  <a:pt x="88874" y="351207"/>
                </a:cubicBezTo>
                <a:close/>
              </a:path>
            </a:pathLst>
          </a:custGeom>
          <a:solidFill>
            <a:srgbClr val="FF00FF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1" name="Freeform 60"/>
          <p:cNvSpPr/>
          <p:nvPr/>
        </p:nvSpPr>
        <p:spPr>
          <a:xfrm>
            <a:off x="3220872" y="2497540"/>
            <a:ext cx="2511188" cy="914400"/>
          </a:xfrm>
          <a:custGeom>
            <a:avLst/>
            <a:gdLst>
              <a:gd name="connsiteX0" fmla="*/ 0 w 2511188"/>
              <a:gd name="connsiteY0" fmla="*/ 0 h 914400"/>
              <a:gd name="connsiteX1" fmla="*/ 1337480 w 2511188"/>
              <a:gd name="connsiteY1" fmla="*/ 0 h 914400"/>
              <a:gd name="connsiteX2" fmla="*/ 2511188 w 2511188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1188" h="914400">
                <a:moveTo>
                  <a:pt x="0" y="0"/>
                </a:moveTo>
                <a:lnTo>
                  <a:pt x="1337480" y="0"/>
                </a:lnTo>
                <a:lnTo>
                  <a:pt x="2511188" y="914400"/>
                </a:lnTo>
              </a:path>
            </a:pathLst>
          </a:cu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TextBox 15"/>
          <p:cNvSpPr txBox="1"/>
          <p:nvPr/>
        </p:nvSpPr>
        <p:spPr>
          <a:xfrm>
            <a:off x="76144" y="22860"/>
            <a:ext cx="9296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500" u="sng" dirty="0" smtClean="0"/>
              <a:t>PARTS OF THE COMPOUND LIGHT MICROSCOPE</a:t>
            </a:r>
            <a:endParaRPr lang="en-CA" sz="3500" u="sn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98">
        <p:fade/>
      </p:transition>
    </mc:Choice>
    <mc:Fallback>
      <p:transition spd="med" advTm="74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4" grpId="0"/>
      <p:bldP spid="59" grpId="0" animBg="1"/>
      <p:bldP spid="34" grpId="0"/>
      <p:bldP spid="41" grpId="0"/>
      <p:bldP spid="44" grpId="0" animBg="1"/>
      <p:bldP spid="48" grpId="0"/>
      <p:bldP spid="72" grpId="0"/>
      <p:bldP spid="2" grpId="0" animBg="1"/>
      <p:bldP spid="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04800" y="4142096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CA" dirty="0" smtClean="0"/>
              <a:t>The </a:t>
            </a:r>
            <a:r>
              <a:rPr lang="en-CA" b="0" dirty="0" smtClean="0"/>
              <a:t>____</a:t>
            </a:r>
            <a:r>
              <a:rPr lang="en-CA" dirty="0" smtClean="0"/>
              <a:t> knob you should use, and always under </a:t>
            </a:r>
            <a:r>
              <a:rPr lang="en-CA" b="0" dirty="0" smtClean="0"/>
              <a:t>___</a:t>
            </a:r>
            <a:r>
              <a:rPr lang="en-CA" dirty="0" smtClean="0"/>
              <a:t> power. 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913883" y="4511428"/>
            <a:ext cx="3651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Never use it in </a:t>
            </a:r>
            <a:r>
              <a:rPr lang="en-CA" b="0" dirty="0"/>
              <a:t>____</a:t>
            </a:r>
            <a:r>
              <a:rPr lang="en-CA" dirty="0"/>
              <a:t> power.</a:t>
            </a:r>
          </a:p>
        </p:txBody>
      </p:sp>
      <p:sp>
        <p:nvSpPr>
          <p:cNvPr id="2" name="Rectangle 1"/>
          <p:cNvSpPr/>
          <p:nvPr/>
        </p:nvSpPr>
        <p:spPr>
          <a:xfrm>
            <a:off x="644856" y="6172200"/>
            <a:ext cx="5791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20000"/>
            </a:pPr>
            <a:r>
              <a:rPr lang="en-CA" dirty="0" smtClean="0"/>
              <a:t>to </a:t>
            </a:r>
            <a:r>
              <a:rPr lang="en-CA" dirty="0"/>
              <a:t>help put the specimen in </a:t>
            </a:r>
            <a:r>
              <a:rPr lang="en-CA" b="0" dirty="0"/>
              <a:t>_____</a:t>
            </a:r>
            <a:r>
              <a:rPr lang="en-CA" dirty="0"/>
              <a:t>.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46196"/>
            <a:ext cx="4495800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Rectangle 43"/>
          <p:cNvSpPr/>
          <p:nvPr/>
        </p:nvSpPr>
        <p:spPr>
          <a:xfrm>
            <a:off x="1716785" y="1572904"/>
            <a:ext cx="2308167" cy="23894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76200" dir="2700000" algn="ctr" rotWithShape="0">
              <a:schemeClr val="tx1"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87" t="54901" r="26121" b="27614"/>
          <a:stretch>
            <a:fillRect/>
          </a:stretch>
        </p:blipFill>
        <p:spPr>
          <a:xfrm>
            <a:off x="1716785" y="1572904"/>
            <a:ext cx="2199120" cy="2389496"/>
          </a:xfrm>
          <a:prstGeom prst="rect">
            <a:avLst/>
          </a:prstGeom>
        </p:spPr>
      </p:pic>
      <p:sp>
        <p:nvSpPr>
          <p:cNvPr id="48" name="Text Box 14"/>
          <p:cNvSpPr txBox="1">
            <a:spLocks noChangeArrowheads="1"/>
          </p:cNvSpPr>
          <p:nvPr/>
        </p:nvSpPr>
        <p:spPr bwMode="auto">
          <a:xfrm>
            <a:off x="5676900" y="3241344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US" sz="3200" dirty="0" smtClean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H</a:t>
            </a:r>
            <a:endParaRPr lang="en-US" sz="3200" dirty="0">
              <a:ln w="11430"/>
              <a:solidFill>
                <a:srgbClr val="00FF00"/>
              </a:solidFill>
              <a:effectLst>
                <a:outerShdw blurRad="50800" dist="50800" dir="2700000" algn="tl">
                  <a:srgbClr val="000000"/>
                </a:outerShdw>
              </a:effectLst>
              <a:cs typeface="Calibri" pitchFamily="34" charset="0"/>
            </a:endParaRPr>
          </a:p>
        </p:txBody>
      </p:sp>
      <p:sp>
        <p:nvSpPr>
          <p:cNvPr id="49" name="Text Box 14"/>
          <p:cNvSpPr txBox="1">
            <a:spLocks noChangeArrowheads="1"/>
          </p:cNvSpPr>
          <p:nvPr/>
        </p:nvSpPr>
        <p:spPr bwMode="auto">
          <a:xfrm>
            <a:off x="5777552" y="3698175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US" sz="3200" dirty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I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6096000" y="3581400"/>
            <a:ext cx="1981202" cy="99060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6060375" y="4014850"/>
            <a:ext cx="2208730" cy="83325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60"/>
          <p:cNvSpPr/>
          <p:nvPr/>
        </p:nvSpPr>
        <p:spPr>
          <a:xfrm>
            <a:off x="3220872" y="2497540"/>
            <a:ext cx="2511188" cy="914400"/>
          </a:xfrm>
          <a:custGeom>
            <a:avLst/>
            <a:gdLst>
              <a:gd name="connsiteX0" fmla="*/ 0 w 2511188"/>
              <a:gd name="connsiteY0" fmla="*/ 0 h 914400"/>
              <a:gd name="connsiteX1" fmla="*/ 1337480 w 2511188"/>
              <a:gd name="connsiteY1" fmla="*/ 0 h 914400"/>
              <a:gd name="connsiteX2" fmla="*/ 2511188 w 2511188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1188" h="914400">
                <a:moveTo>
                  <a:pt x="0" y="0"/>
                </a:moveTo>
                <a:lnTo>
                  <a:pt x="1337480" y="0"/>
                </a:lnTo>
                <a:lnTo>
                  <a:pt x="2511188" y="914400"/>
                </a:lnTo>
              </a:path>
            </a:pathLst>
          </a:cu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4" name="TextBox 63"/>
          <p:cNvSpPr txBox="1"/>
          <p:nvPr/>
        </p:nvSpPr>
        <p:spPr>
          <a:xfrm>
            <a:off x="304800" y="5812051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CA" dirty="0" smtClean="0"/>
              <a:t>Both knobs move the </a:t>
            </a:r>
            <a:r>
              <a:rPr lang="en-CA" b="0" dirty="0" smtClean="0"/>
              <a:t>_____</a:t>
            </a:r>
            <a:r>
              <a:rPr lang="en-CA" dirty="0" smtClean="0"/>
              <a:t> up and down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177150" y="6154087"/>
            <a:ext cx="85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focus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4800" y="4977074"/>
            <a:ext cx="571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CA" dirty="0" smtClean="0"/>
              <a:t>The </a:t>
            </a:r>
            <a:r>
              <a:rPr lang="en-CA" b="0" dirty="0" smtClean="0"/>
              <a:t>______</a:t>
            </a:r>
            <a:r>
              <a:rPr lang="en-CA" dirty="0" smtClean="0"/>
              <a:t> knob you should use under </a:t>
            </a:r>
            <a:r>
              <a:rPr lang="en-CA" b="0" dirty="0" smtClean="0"/>
              <a:t>______</a:t>
            </a:r>
            <a:r>
              <a:rPr lang="en-CA" dirty="0" smtClean="0"/>
              <a:t> power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164608" y="4948535"/>
            <a:ext cx="1085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second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5800" y="5339688"/>
            <a:ext cx="1000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higher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436562" y="5805055"/>
            <a:ext cx="859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stage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70538" y="800100"/>
            <a:ext cx="3959738" cy="5847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SzPct val="120000"/>
              <a:defRPr sz="3200">
                <a:solidFill>
                  <a:srgbClr val="0000FF"/>
                </a:solidFill>
              </a:defRPr>
            </a:lvl1pPr>
          </a:lstStyle>
          <a:p>
            <a:r>
              <a:rPr lang="en-CA" dirty="0"/>
              <a:t>Fine Adjustment Knob</a:t>
            </a:r>
          </a:p>
        </p:txBody>
      </p:sp>
      <p:sp>
        <p:nvSpPr>
          <p:cNvPr id="4" name="Freeform 3"/>
          <p:cNvSpPr/>
          <p:nvPr/>
        </p:nvSpPr>
        <p:spPr>
          <a:xfrm>
            <a:off x="3119476" y="2604211"/>
            <a:ext cx="624740" cy="705022"/>
          </a:xfrm>
          <a:custGeom>
            <a:avLst/>
            <a:gdLst>
              <a:gd name="connsiteX0" fmla="*/ 157734 w 624740"/>
              <a:gd name="connsiteY0" fmla="*/ 0 h 705022"/>
              <a:gd name="connsiteX1" fmla="*/ 55321 w 624740"/>
              <a:gd name="connsiteY1" fmla="*/ 146304 h 705022"/>
              <a:gd name="connsiteX2" fmla="*/ 4114 w 624740"/>
              <a:gd name="connsiteY2" fmla="*/ 358445 h 705022"/>
              <a:gd name="connsiteX3" fmla="*/ 11430 w 624740"/>
              <a:gd name="connsiteY3" fmla="*/ 526695 h 705022"/>
              <a:gd name="connsiteX4" fmla="*/ 77266 w 624740"/>
              <a:gd name="connsiteY4" fmla="*/ 687629 h 705022"/>
              <a:gd name="connsiteX5" fmla="*/ 150418 w 624740"/>
              <a:gd name="connsiteY5" fmla="*/ 702259 h 705022"/>
              <a:gd name="connsiteX6" fmla="*/ 267462 w 624740"/>
              <a:gd name="connsiteY6" fmla="*/ 702259 h 705022"/>
              <a:gd name="connsiteX7" fmla="*/ 362559 w 624740"/>
              <a:gd name="connsiteY7" fmla="*/ 702259 h 705022"/>
              <a:gd name="connsiteX8" fmla="*/ 479602 w 624740"/>
              <a:gd name="connsiteY8" fmla="*/ 680314 h 705022"/>
              <a:gd name="connsiteX9" fmla="*/ 552754 w 624740"/>
              <a:gd name="connsiteY9" fmla="*/ 607162 h 705022"/>
              <a:gd name="connsiteX10" fmla="*/ 618591 w 624740"/>
              <a:gd name="connsiteY10" fmla="*/ 438912 h 705022"/>
              <a:gd name="connsiteX11" fmla="*/ 618591 w 624740"/>
              <a:gd name="connsiteY11" fmla="*/ 285293 h 705022"/>
              <a:gd name="connsiteX12" fmla="*/ 589330 w 624740"/>
              <a:gd name="connsiteY12" fmla="*/ 204826 h 705022"/>
              <a:gd name="connsiteX13" fmla="*/ 523494 w 624740"/>
              <a:gd name="connsiteY13" fmla="*/ 131674 h 705022"/>
              <a:gd name="connsiteX14" fmla="*/ 391820 w 624740"/>
              <a:gd name="connsiteY14" fmla="*/ 87783 h 705022"/>
              <a:gd name="connsiteX15" fmla="*/ 157734 w 624740"/>
              <a:gd name="connsiteY15" fmla="*/ 0 h 705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4740" h="705022">
                <a:moveTo>
                  <a:pt x="157734" y="0"/>
                </a:moveTo>
                <a:cubicBezTo>
                  <a:pt x="119329" y="43281"/>
                  <a:pt x="80924" y="86563"/>
                  <a:pt x="55321" y="146304"/>
                </a:cubicBezTo>
                <a:cubicBezTo>
                  <a:pt x="29718" y="206045"/>
                  <a:pt x="11429" y="295047"/>
                  <a:pt x="4114" y="358445"/>
                </a:cubicBezTo>
                <a:cubicBezTo>
                  <a:pt x="-3201" y="421843"/>
                  <a:pt x="-762" y="471831"/>
                  <a:pt x="11430" y="526695"/>
                </a:cubicBezTo>
                <a:cubicBezTo>
                  <a:pt x="23622" y="581559"/>
                  <a:pt x="54101" y="658368"/>
                  <a:pt x="77266" y="687629"/>
                </a:cubicBezTo>
                <a:cubicBezTo>
                  <a:pt x="100431" y="716890"/>
                  <a:pt x="118719" y="699821"/>
                  <a:pt x="150418" y="702259"/>
                </a:cubicBezTo>
                <a:cubicBezTo>
                  <a:pt x="182117" y="704697"/>
                  <a:pt x="267462" y="702259"/>
                  <a:pt x="267462" y="702259"/>
                </a:cubicBezTo>
                <a:cubicBezTo>
                  <a:pt x="302819" y="702259"/>
                  <a:pt x="327202" y="705916"/>
                  <a:pt x="362559" y="702259"/>
                </a:cubicBezTo>
                <a:cubicBezTo>
                  <a:pt x="397916" y="698602"/>
                  <a:pt x="447903" y="696163"/>
                  <a:pt x="479602" y="680314"/>
                </a:cubicBezTo>
                <a:cubicBezTo>
                  <a:pt x="511301" y="664465"/>
                  <a:pt x="529589" y="647396"/>
                  <a:pt x="552754" y="607162"/>
                </a:cubicBezTo>
                <a:cubicBezTo>
                  <a:pt x="575919" y="566928"/>
                  <a:pt x="607618" y="492557"/>
                  <a:pt x="618591" y="438912"/>
                </a:cubicBezTo>
                <a:cubicBezTo>
                  <a:pt x="629564" y="385267"/>
                  <a:pt x="623468" y="324307"/>
                  <a:pt x="618591" y="285293"/>
                </a:cubicBezTo>
                <a:cubicBezTo>
                  <a:pt x="613714" y="246279"/>
                  <a:pt x="605180" y="230429"/>
                  <a:pt x="589330" y="204826"/>
                </a:cubicBezTo>
                <a:cubicBezTo>
                  <a:pt x="573480" y="179223"/>
                  <a:pt x="556412" y="151181"/>
                  <a:pt x="523494" y="131674"/>
                </a:cubicBezTo>
                <a:cubicBezTo>
                  <a:pt x="490576" y="112167"/>
                  <a:pt x="391820" y="87783"/>
                  <a:pt x="391820" y="87783"/>
                </a:cubicBezTo>
                <a:lnTo>
                  <a:pt x="157734" y="0"/>
                </a:lnTo>
                <a:close/>
              </a:path>
            </a:pathLst>
          </a:custGeom>
          <a:solidFill>
            <a:srgbClr val="FF00FF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60" name="Straight Connector 59"/>
          <p:cNvCxnSpPr/>
          <p:nvPr/>
        </p:nvCxnSpPr>
        <p:spPr>
          <a:xfrm flipH="1" flipV="1">
            <a:off x="3581400" y="3012375"/>
            <a:ext cx="2196152" cy="942563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51131" y="4500265"/>
            <a:ext cx="653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low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13512" y="4114800"/>
            <a:ext cx="69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first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26843" y="4495800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high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54975" y="5345875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exact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15024" y="5346406"/>
            <a:ext cx="26022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for </a:t>
            </a:r>
            <a:r>
              <a:rPr lang="en-CA" b="0" dirty="0"/>
              <a:t>_____</a:t>
            </a:r>
            <a:r>
              <a:rPr lang="en-CA" dirty="0"/>
              <a:t> focusing.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6144" y="22860"/>
            <a:ext cx="9296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500" u="sng" dirty="0" smtClean="0"/>
              <a:t>PARTS OF THE COMPOUND LIGHT MICROSCOPE</a:t>
            </a:r>
            <a:endParaRPr lang="en-CA" sz="3500" u="sn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98">
        <p:fade/>
      </p:transition>
    </mc:Choice>
    <mc:Fallback>
      <p:transition spd="med" advTm="74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9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10" accel="100000" fill="hold">
                                          <p:stCondLst>
                                            <p:cond delay="99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9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9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64" grpId="0"/>
      <p:bldP spid="65" grpId="0"/>
      <p:bldP spid="68" grpId="0"/>
      <p:bldP spid="69" grpId="0"/>
      <p:bldP spid="70" grpId="0"/>
      <p:bldP spid="71" grpId="0"/>
      <p:bldP spid="73" grpId="0" animBg="1"/>
      <p:bldP spid="4" grpId="0" animBg="1"/>
      <p:bldP spid="35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64"/>
          <a:stretch>
            <a:fillRect/>
          </a:stretch>
        </p:blipFill>
        <p:spPr>
          <a:xfrm>
            <a:off x="1238536" y="1517037"/>
            <a:ext cx="3234096" cy="23691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76200" dir="2700000" algn="ctr" rotWithShape="0">
              <a:schemeClr val="tx1">
                <a:alpha val="70000"/>
              </a:schemeClr>
            </a:outerShdw>
          </a:effectLst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46196"/>
            <a:ext cx="4495800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TextBox 58"/>
          <p:cNvSpPr txBox="1"/>
          <p:nvPr/>
        </p:nvSpPr>
        <p:spPr>
          <a:xfrm>
            <a:off x="2106671" y="800100"/>
            <a:ext cx="1487459" cy="5847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SzPct val="120000"/>
              <a:defRPr sz="3200">
                <a:solidFill>
                  <a:srgbClr val="0000FF"/>
                </a:solidFill>
              </a:defRPr>
            </a:lvl1pPr>
          </a:lstStyle>
          <a:p>
            <a:r>
              <a:rPr lang="en-CA" dirty="0"/>
              <a:t>  Stage  </a:t>
            </a: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5359154" y="3883729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3200" dirty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J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5791200" y="4188529"/>
            <a:ext cx="914400" cy="7620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4800" y="4207119"/>
            <a:ext cx="571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CA" dirty="0" smtClean="0"/>
              <a:t>The stage is where you place the </a:t>
            </a:r>
            <a:r>
              <a:rPr lang="en-CA" b="0" dirty="0" smtClean="0"/>
              <a:t>____ </a:t>
            </a:r>
            <a:r>
              <a:rPr lang="en-CA" dirty="0" smtClean="0"/>
              <a:t>which contains the </a:t>
            </a:r>
            <a:r>
              <a:rPr lang="en-CA" b="0" dirty="0" smtClean="0"/>
              <a:t>________</a:t>
            </a:r>
            <a:r>
              <a:rPr lang="en-CA" dirty="0" smtClean="0"/>
              <a:t>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32123" y="4193471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slide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88944" y="4557328"/>
            <a:ext cx="14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specimen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800" y="5040861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CA" dirty="0" smtClean="0"/>
              <a:t>It contains a </a:t>
            </a:r>
            <a:r>
              <a:rPr lang="en-CA" b="0" dirty="0" smtClean="0"/>
              <a:t>____</a:t>
            </a:r>
            <a:r>
              <a:rPr lang="en-CA" dirty="0" smtClean="0"/>
              <a:t> that allows </a:t>
            </a:r>
            <a:r>
              <a:rPr lang="en-CA" b="0" dirty="0" smtClean="0"/>
              <a:t>____</a:t>
            </a:r>
            <a:r>
              <a:rPr lang="en-CA" dirty="0" smtClean="0"/>
              <a:t> to pass through the stage and onto the specimen.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8040" y="5029200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hole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265529" y="2618841"/>
            <a:ext cx="3072384" cy="1272845"/>
          </a:xfrm>
          <a:custGeom>
            <a:avLst/>
            <a:gdLst>
              <a:gd name="connsiteX0" fmla="*/ 0 w 3072384"/>
              <a:gd name="connsiteY0" fmla="*/ 190196 h 1272845"/>
              <a:gd name="connsiteX1" fmla="*/ 0 w 3072384"/>
              <a:gd name="connsiteY1" fmla="*/ 599847 h 1272845"/>
              <a:gd name="connsiteX2" fmla="*/ 621792 w 3072384"/>
              <a:gd name="connsiteY2" fmla="*/ 1272845 h 1272845"/>
              <a:gd name="connsiteX3" fmla="*/ 1228953 w 3072384"/>
              <a:gd name="connsiteY3" fmla="*/ 1265530 h 1272845"/>
              <a:gd name="connsiteX4" fmla="*/ 1236269 w 3072384"/>
              <a:gd name="connsiteY4" fmla="*/ 1133856 h 1272845"/>
              <a:gd name="connsiteX5" fmla="*/ 2362809 w 3072384"/>
              <a:gd name="connsiteY5" fmla="*/ 1016813 h 1272845"/>
              <a:gd name="connsiteX6" fmla="*/ 2362809 w 3072384"/>
              <a:gd name="connsiteY6" fmla="*/ 1170432 h 1272845"/>
              <a:gd name="connsiteX7" fmla="*/ 3065069 w 3072384"/>
              <a:gd name="connsiteY7" fmla="*/ 1082650 h 1272845"/>
              <a:gd name="connsiteX8" fmla="*/ 3072384 w 3072384"/>
              <a:gd name="connsiteY8" fmla="*/ 819303 h 1272845"/>
              <a:gd name="connsiteX9" fmla="*/ 2084832 w 3072384"/>
              <a:gd name="connsiteY9" fmla="*/ 0 h 1272845"/>
              <a:gd name="connsiteX10" fmla="*/ 936345 w 3072384"/>
              <a:gd name="connsiteY10" fmla="*/ 109728 h 1272845"/>
              <a:gd name="connsiteX11" fmla="*/ 892454 w 3072384"/>
              <a:gd name="connsiteY11" fmla="*/ 153620 h 1272845"/>
              <a:gd name="connsiteX12" fmla="*/ 804672 w 3072384"/>
              <a:gd name="connsiteY12" fmla="*/ 175565 h 1272845"/>
              <a:gd name="connsiteX13" fmla="*/ 760781 w 3072384"/>
              <a:gd name="connsiteY13" fmla="*/ 219456 h 1272845"/>
              <a:gd name="connsiteX14" fmla="*/ 702259 w 3072384"/>
              <a:gd name="connsiteY14" fmla="*/ 219456 h 1272845"/>
              <a:gd name="connsiteX15" fmla="*/ 636422 w 3072384"/>
              <a:gd name="connsiteY15" fmla="*/ 219456 h 1272845"/>
              <a:gd name="connsiteX16" fmla="*/ 577901 w 3072384"/>
              <a:gd name="connsiteY16" fmla="*/ 182880 h 1272845"/>
              <a:gd name="connsiteX17" fmla="*/ 548640 w 3072384"/>
              <a:gd name="connsiteY17" fmla="*/ 146304 h 1272845"/>
              <a:gd name="connsiteX18" fmla="*/ 0 w 3072384"/>
              <a:gd name="connsiteY18" fmla="*/ 190196 h 1272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72384" h="1272845">
                <a:moveTo>
                  <a:pt x="0" y="190196"/>
                </a:moveTo>
                <a:lnTo>
                  <a:pt x="0" y="599847"/>
                </a:lnTo>
                <a:lnTo>
                  <a:pt x="621792" y="1272845"/>
                </a:lnTo>
                <a:lnTo>
                  <a:pt x="1228953" y="1265530"/>
                </a:lnTo>
                <a:lnTo>
                  <a:pt x="1236269" y="1133856"/>
                </a:lnTo>
                <a:lnTo>
                  <a:pt x="2362809" y="1016813"/>
                </a:lnTo>
                <a:lnTo>
                  <a:pt x="2362809" y="1170432"/>
                </a:lnTo>
                <a:lnTo>
                  <a:pt x="3065069" y="1082650"/>
                </a:lnTo>
                <a:lnTo>
                  <a:pt x="3072384" y="819303"/>
                </a:lnTo>
                <a:lnTo>
                  <a:pt x="2084832" y="0"/>
                </a:lnTo>
                <a:lnTo>
                  <a:pt x="936345" y="109728"/>
                </a:lnTo>
                <a:lnTo>
                  <a:pt x="892454" y="153620"/>
                </a:lnTo>
                <a:lnTo>
                  <a:pt x="804672" y="175565"/>
                </a:lnTo>
                <a:lnTo>
                  <a:pt x="760781" y="219456"/>
                </a:lnTo>
                <a:lnTo>
                  <a:pt x="702259" y="219456"/>
                </a:lnTo>
                <a:lnTo>
                  <a:pt x="636422" y="219456"/>
                </a:lnTo>
                <a:lnTo>
                  <a:pt x="577901" y="182880"/>
                </a:lnTo>
                <a:lnTo>
                  <a:pt x="548640" y="146304"/>
                </a:lnTo>
                <a:lnTo>
                  <a:pt x="0" y="190196"/>
                </a:lnTo>
                <a:close/>
              </a:path>
            </a:pathLst>
          </a:custGeom>
          <a:solidFill>
            <a:srgbClr val="FF00FF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Freeform 4"/>
          <p:cNvSpPr/>
          <p:nvPr/>
        </p:nvSpPr>
        <p:spPr>
          <a:xfrm>
            <a:off x="2018995" y="2765146"/>
            <a:ext cx="1404519" cy="760780"/>
          </a:xfrm>
          <a:custGeom>
            <a:avLst/>
            <a:gdLst>
              <a:gd name="connsiteX0" fmla="*/ 0 w 1404519"/>
              <a:gd name="connsiteY0" fmla="*/ 43891 h 760780"/>
              <a:gd name="connsiteX1" fmla="*/ 694944 w 1404519"/>
              <a:gd name="connsiteY1" fmla="*/ 760780 h 760780"/>
              <a:gd name="connsiteX2" fmla="*/ 1404519 w 1404519"/>
              <a:gd name="connsiteY2" fmla="*/ 658368 h 760780"/>
              <a:gd name="connsiteX3" fmla="*/ 1360627 w 1404519"/>
              <a:gd name="connsiteY3" fmla="*/ 599846 h 760780"/>
              <a:gd name="connsiteX4" fmla="*/ 724205 w 1404519"/>
              <a:gd name="connsiteY4" fmla="*/ 694944 h 760780"/>
              <a:gd name="connsiteX5" fmla="*/ 672999 w 1404519"/>
              <a:gd name="connsiteY5" fmla="*/ 665683 h 760780"/>
              <a:gd name="connsiteX6" fmla="*/ 694944 w 1404519"/>
              <a:gd name="connsiteY6" fmla="*/ 636422 h 760780"/>
              <a:gd name="connsiteX7" fmla="*/ 1280160 w 1404519"/>
              <a:gd name="connsiteY7" fmla="*/ 526694 h 760780"/>
              <a:gd name="connsiteX8" fmla="*/ 680314 w 1404519"/>
              <a:gd name="connsiteY8" fmla="*/ 7315 h 760780"/>
              <a:gd name="connsiteX9" fmla="*/ 109728 w 1404519"/>
              <a:gd name="connsiteY9" fmla="*/ 0 h 760780"/>
              <a:gd name="connsiteX10" fmla="*/ 0 w 1404519"/>
              <a:gd name="connsiteY10" fmla="*/ 43891 h 76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04519" h="760780">
                <a:moveTo>
                  <a:pt x="0" y="43891"/>
                </a:moveTo>
                <a:lnTo>
                  <a:pt x="694944" y="760780"/>
                </a:lnTo>
                <a:lnTo>
                  <a:pt x="1404519" y="658368"/>
                </a:lnTo>
                <a:lnTo>
                  <a:pt x="1360627" y="599846"/>
                </a:lnTo>
                <a:lnTo>
                  <a:pt x="724205" y="694944"/>
                </a:lnTo>
                <a:lnTo>
                  <a:pt x="672999" y="665683"/>
                </a:lnTo>
                <a:lnTo>
                  <a:pt x="694944" y="636422"/>
                </a:lnTo>
                <a:lnTo>
                  <a:pt x="1280160" y="526694"/>
                </a:lnTo>
                <a:lnTo>
                  <a:pt x="680314" y="7315"/>
                </a:lnTo>
                <a:lnTo>
                  <a:pt x="109728" y="0"/>
                </a:lnTo>
                <a:lnTo>
                  <a:pt x="0" y="43891"/>
                </a:lnTo>
                <a:close/>
              </a:path>
            </a:pathLst>
          </a:custGeom>
          <a:solidFill>
            <a:srgbClr val="00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2286000" y="3733800"/>
            <a:ext cx="3200400" cy="45720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12675" y="5041075"/>
            <a:ext cx="750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light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144" y="22860"/>
            <a:ext cx="9296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500" u="sng" dirty="0" smtClean="0"/>
              <a:t>PARTS OF THE COMPOUND LIGHT MICROSCOPE</a:t>
            </a:r>
            <a:endParaRPr lang="en-CA" sz="3500" u="sn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98">
        <p:fade/>
      </p:transition>
    </mc:Choice>
    <mc:Fallback>
      <p:transition spd="med" advTm="74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2" grpId="0"/>
      <p:bldP spid="12" grpId="0"/>
      <p:bldP spid="13" grpId="0"/>
      <p:bldP spid="14" grpId="0"/>
      <p:bldP spid="15" grpId="0"/>
      <p:bldP spid="16" grpId="0"/>
      <p:bldP spid="4" grpId="0" animBg="1"/>
      <p:bldP spid="5" grpId="0" animBg="1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41148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CA" dirty="0" smtClean="0"/>
              <a:t>The lens under the stage that </a:t>
            </a:r>
            <a:r>
              <a:rPr lang="en-CA" b="0" dirty="0" smtClean="0"/>
              <a:t>___________</a:t>
            </a:r>
            <a:r>
              <a:rPr lang="en-CA" dirty="0" smtClean="0"/>
              <a:t> from the illuminator through to the </a:t>
            </a:r>
            <a:r>
              <a:rPr lang="en-CA" b="0" dirty="0" smtClean="0"/>
              <a:t>____</a:t>
            </a:r>
            <a:r>
              <a:rPr lang="en-CA" dirty="0" smtClean="0"/>
              <a:t> in the stage.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46196"/>
            <a:ext cx="4495800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" name="Rectangle 43"/>
          <p:cNvSpPr/>
          <p:nvPr/>
        </p:nvSpPr>
        <p:spPr>
          <a:xfrm>
            <a:off x="1066800" y="1572904"/>
            <a:ext cx="3505200" cy="17854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76200" dir="2700000" algn="ctr" rotWithShape="0">
              <a:schemeClr val="tx1"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9" name="TextBox 68"/>
          <p:cNvSpPr txBox="1"/>
          <p:nvPr/>
        </p:nvSpPr>
        <p:spPr>
          <a:xfrm>
            <a:off x="697675" y="4478404"/>
            <a:ext cx="1773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focuses light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544271" y="800100"/>
            <a:ext cx="2861681" cy="5847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SzPct val="120000"/>
              <a:defRPr sz="3200">
                <a:solidFill>
                  <a:srgbClr val="0000FF"/>
                </a:solidFill>
              </a:defRPr>
            </a:lvl1pPr>
          </a:lstStyle>
          <a:p>
            <a:r>
              <a:rPr lang="en-CA" dirty="0"/>
              <a:t>Condenser Lens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15" t="61407" r="41840" b="29534"/>
          <a:stretch>
            <a:fillRect/>
          </a:stretch>
        </p:blipFill>
        <p:spPr>
          <a:xfrm>
            <a:off x="1066800" y="1584777"/>
            <a:ext cx="3761427" cy="1779897"/>
          </a:xfrm>
          <a:prstGeom prst="rect">
            <a:avLst/>
          </a:prstGeom>
        </p:spPr>
      </p:pic>
      <p:sp>
        <p:nvSpPr>
          <p:cNvPr id="31" name="Text Box 14"/>
          <p:cNvSpPr txBox="1">
            <a:spLocks noChangeArrowheads="1"/>
          </p:cNvSpPr>
          <p:nvPr/>
        </p:nvSpPr>
        <p:spPr bwMode="auto">
          <a:xfrm>
            <a:off x="5763904" y="3962400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3200" dirty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L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H="1" flipV="1">
            <a:off x="6111920" y="4253552"/>
            <a:ext cx="914400" cy="294369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/>
          <p:cNvSpPr/>
          <p:nvPr/>
        </p:nvSpPr>
        <p:spPr>
          <a:xfrm>
            <a:off x="1922654" y="1898286"/>
            <a:ext cx="1913076" cy="607791"/>
          </a:xfrm>
          <a:custGeom>
            <a:avLst/>
            <a:gdLst>
              <a:gd name="connsiteX0" fmla="*/ 60525 w 1913076"/>
              <a:gd name="connsiteY0" fmla="*/ 25517 h 607791"/>
              <a:gd name="connsiteX1" fmla="*/ 60525 w 1913076"/>
              <a:gd name="connsiteY1" fmla="*/ 263023 h 607791"/>
              <a:gd name="connsiteX2" fmla="*/ 96151 w 1913076"/>
              <a:gd name="connsiteY2" fmla="*/ 417402 h 607791"/>
              <a:gd name="connsiteX3" fmla="*/ 357408 w 1913076"/>
              <a:gd name="connsiteY3" fmla="*/ 559906 h 607791"/>
              <a:gd name="connsiteX4" fmla="*/ 749294 w 1913076"/>
              <a:gd name="connsiteY4" fmla="*/ 595532 h 607791"/>
              <a:gd name="connsiteX5" fmla="*/ 1046177 w 1913076"/>
              <a:gd name="connsiteY5" fmla="*/ 607408 h 607791"/>
              <a:gd name="connsiteX6" fmla="*/ 1521190 w 1913076"/>
              <a:gd name="connsiteY6" fmla="*/ 583657 h 607791"/>
              <a:gd name="connsiteX7" fmla="*/ 1829949 w 1913076"/>
              <a:gd name="connsiteY7" fmla="*/ 464904 h 607791"/>
              <a:gd name="connsiteX8" fmla="*/ 1913076 w 1913076"/>
              <a:gd name="connsiteY8" fmla="*/ 381776 h 607791"/>
              <a:gd name="connsiteX9" fmla="*/ 1913076 w 1913076"/>
              <a:gd name="connsiteY9" fmla="*/ 310524 h 607791"/>
              <a:gd name="connsiteX10" fmla="*/ 1829949 w 1913076"/>
              <a:gd name="connsiteY10" fmla="*/ 310524 h 607791"/>
              <a:gd name="connsiteX11" fmla="*/ 155528 w 1913076"/>
              <a:gd name="connsiteY11" fmla="*/ 37392 h 607791"/>
              <a:gd name="connsiteX12" fmla="*/ 60525 w 1913076"/>
              <a:gd name="connsiteY12" fmla="*/ 25517 h 607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13076" h="607791">
                <a:moveTo>
                  <a:pt x="60525" y="25517"/>
                </a:moveTo>
                <a:cubicBezTo>
                  <a:pt x="44691" y="63122"/>
                  <a:pt x="54587" y="197709"/>
                  <a:pt x="60525" y="263023"/>
                </a:cubicBezTo>
                <a:cubicBezTo>
                  <a:pt x="66463" y="328337"/>
                  <a:pt x="46671" y="367922"/>
                  <a:pt x="96151" y="417402"/>
                </a:cubicBezTo>
                <a:cubicBezTo>
                  <a:pt x="145631" y="466882"/>
                  <a:pt x="248551" y="530218"/>
                  <a:pt x="357408" y="559906"/>
                </a:cubicBezTo>
                <a:cubicBezTo>
                  <a:pt x="466265" y="589594"/>
                  <a:pt x="634499" y="587615"/>
                  <a:pt x="749294" y="595532"/>
                </a:cubicBezTo>
                <a:cubicBezTo>
                  <a:pt x="864089" y="603449"/>
                  <a:pt x="917528" y="609387"/>
                  <a:pt x="1046177" y="607408"/>
                </a:cubicBezTo>
                <a:cubicBezTo>
                  <a:pt x="1174826" y="605429"/>
                  <a:pt x="1390561" y="607408"/>
                  <a:pt x="1521190" y="583657"/>
                </a:cubicBezTo>
                <a:cubicBezTo>
                  <a:pt x="1651819" y="559906"/>
                  <a:pt x="1764635" y="498551"/>
                  <a:pt x="1829949" y="464904"/>
                </a:cubicBezTo>
                <a:cubicBezTo>
                  <a:pt x="1895263" y="431257"/>
                  <a:pt x="1899222" y="407506"/>
                  <a:pt x="1913076" y="381776"/>
                </a:cubicBezTo>
                <a:cubicBezTo>
                  <a:pt x="1926931" y="356046"/>
                  <a:pt x="1926931" y="322399"/>
                  <a:pt x="1913076" y="310524"/>
                </a:cubicBezTo>
                <a:cubicBezTo>
                  <a:pt x="1899222" y="298649"/>
                  <a:pt x="1829949" y="310524"/>
                  <a:pt x="1829949" y="310524"/>
                </a:cubicBezTo>
                <a:lnTo>
                  <a:pt x="155528" y="37392"/>
                </a:lnTo>
                <a:cubicBezTo>
                  <a:pt x="-137397" y="-8130"/>
                  <a:pt x="76359" y="-12088"/>
                  <a:pt x="60525" y="25517"/>
                </a:cubicBezTo>
                <a:close/>
              </a:path>
            </a:pathLst>
          </a:custGeom>
          <a:solidFill>
            <a:srgbClr val="FF00FF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Freeform 8"/>
          <p:cNvSpPr/>
          <p:nvPr/>
        </p:nvSpPr>
        <p:spPr>
          <a:xfrm>
            <a:off x="3138985" y="2362200"/>
            <a:ext cx="2770496" cy="1691185"/>
          </a:xfrm>
          <a:custGeom>
            <a:avLst/>
            <a:gdLst>
              <a:gd name="connsiteX0" fmla="*/ 0 w 2770496"/>
              <a:gd name="connsiteY0" fmla="*/ 0 h 1746913"/>
              <a:gd name="connsiteX1" fmla="*/ 1801505 w 2770496"/>
              <a:gd name="connsiteY1" fmla="*/ 0 h 1746913"/>
              <a:gd name="connsiteX2" fmla="*/ 2770496 w 2770496"/>
              <a:gd name="connsiteY2" fmla="*/ 1746913 h 1746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70496" h="1746913">
                <a:moveTo>
                  <a:pt x="0" y="0"/>
                </a:moveTo>
                <a:lnTo>
                  <a:pt x="1801505" y="0"/>
                </a:lnTo>
                <a:lnTo>
                  <a:pt x="2770496" y="1746913"/>
                </a:lnTo>
              </a:path>
            </a:pathLst>
          </a:cu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TextBox 18"/>
          <p:cNvSpPr txBox="1"/>
          <p:nvPr/>
        </p:nvSpPr>
        <p:spPr>
          <a:xfrm>
            <a:off x="2554633" y="4836225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hole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44" y="22860"/>
            <a:ext cx="9296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500" u="sng" dirty="0" smtClean="0"/>
              <a:t>PARTS OF THE COMPOUND LIGHT MICROSCOPE</a:t>
            </a:r>
            <a:endParaRPr lang="en-CA" sz="3500" u="sn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98">
        <p:fade/>
      </p:transition>
    </mc:Choice>
    <mc:Fallback>
      <p:transition spd="med" advTm="74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4" grpId="0" animBg="1"/>
      <p:bldP spid="69" grpId="0"/>
      <p:bldP spid="73" grpId="0" animBg="1"/>
      <p:bldP spid="31" grpId="0"/>
      <p:bldP spid="6" grpId="0" animBg="1"/>
      <p:bldP spid="9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0235" y="457835"/>
            <a:ext cx="7065645" cy="52990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you Should See 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70865" y="2424430"/>
            <a:ext cx="3810000" cy="28765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328545"/>
            <a:ext cx="4038600" cy="28803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0200" y="1828800"/>
            <a:ext cx="6179897" cy="1862048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defRPr/>
            </a:pPr>
            <a:r>
              <a:rPr lang="en-CA" sz="11500" i="1" spc="50" dirty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The End!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962400"/>
            <a:ext cx="190500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30">
        <p:fade/>
      </p:transition>
    </mc:Choice>
    <mc:Fallback>
      <p:transition spd="med" advTm="31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LEARNING OBJECTIVES</a:t>
            </a:r>
            <a:br>
              <a:rPr lang="en-US"/>
            </a:br>
            <a:endParaRPr lang="en-US"/>
          </a:p>
        </p:txBody>
      </p:sp>
      <p:sp>
        <p:nvSpPr>
          <p:cNvPr id="100" name="Text Box 99"/>
          <p:cNvSpPr txBox="1"/>
          <p:nvPr/>
        </p:nvSpPr>
        <p:spPr>
          <a:xfrm>
            <a:off x="351790" y="948690"/>
            <a:ext cx="8455025" cy="4728845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p>
            <a:pPr marL="0" indent="0" algn="l"/>
            <a:r>
              <a:rPr lang="en-US" sz="3200" b="0" u="none">
                <a:latin typeface="Calibri" pitchFamily="34" charset="0"/>
                <a:ea typeface="Calibri" pitchFamily="34" charset="0"/>
                <a:cs typeface="Calibri" pitchFamily="34" charset="0"/>
              </a:rPr>
              <a:t>By the end of the class:</a:t>
            </a:r>
            <a:endParaRPr lang="en-US" sz="3200" b="0" u="none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indent="0" algn="l"/>
            <a:endParaRPr lang="en-US" sz="3200" b="0" u="none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indent="0" algn="l"/>
            <a:r>
              <a:rPr lang="en-US" b="0" u="none">
                <a:latin typeface="Calibri" pitchFamily="34" charset="0"/>
                <a:ea typeface="Calibri" pitchFamily="34" charset="0"/>
                <a:cs typeface="Calibri" pitchFamily="34" charset="0"/>
              </a:rPr>
              <a:t>Students will be able to </a:t>
            </a:r>
            <a:r>
              <a:rPr b="0" u="none">
                <a:latin typeface="Calibri" pitchFamily="34" charset="0"/>
                <a:ea typeface="Calibri" pitchFamily="34" charset="0"/>
                <a:cs typeface="Calibri" pitchFamily="34" charset="0"/>
              </a:rPr>
              <a:t>describe the parts of a microscope</a:t>
            </a:r>
            <a:endParaRPr b="0" u="none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indent="0" algn="l"/>
            <a:r>
              <a:rPr lang="en-US" b="0" u="none">
                <a:latin typeface="Calibri" pitchFamily="34" charset="0"/>
                <a:ea typeface="Calibri" pitchFamily="34" charset="0"/>
                <a:cs typeface="Calibri" pitchFamily="34" charset="0"/>
              </a:rPr>
              <a:t>Students will</a:t>
            </a:r>
            <a:r>
              <a:rPr b="0" u="none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b="0">
                <a:ea typeface="Calibri" pitchFamily="34" charset="0"/>
                <a:cs typeface="Calibri" pitchFamily="34" charset="0"/>
                <a:sym typeface="+mn-ea"/>
              </a:rPr>
              <a:t>be able to </a:t>
            </a:r>
            <a:r>
              <a:rPr b="0" u="none">
                <a:latin typeface="Calibri" pitchFamily="34" charset="0"/>
                <a:ea typeface="Calibri" pitchFamily="34" charset="0"/>
                <a:cs typeface="Calibri" pitchFamily="34" charset="0"/>
              </a:rPr>
              <a:t>describe and adjust magnification on the microscope</a:t>
            </a:r>
            <a:endParaRPr b="0" u="none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indent="0" algn="l"/>
            <a:r>
              <a:rPr b="0" u="none">
                <a:latin typeface="Calibri" pitchFamily="34" charset="0"/>
                <a:ea typeface="Calibri" pitchFamily="34" charset="0"/>
                <a:cs typeface="Calibri" pitchFamily="34" charset="0"/>
              </a:rPr>
              <a:t>S</a:t>
            </a:r>
            <a:r>
              <a:rPr lang="en-US" b="0" u="none">
                <a:latin typeface="Calibri" pitchFamily="34" charset="0"/>
                <a:ea typeface="Calibri" pitchFamily="34" charset="0"/>
                <a:cs typeface="Calibri" pitchFamily="34" charset="0"/>
              </a:rPr>
              <a:t>tudents will </a:t>
            </a:r>
            <a:r>
              <a:rPr lang="en-US" b="0">
                <a:ea typeface="Calibri" pitchFamily="34" charset="0"/>
                <a:cs typeface="Calibri" pitchFamily="34" charset="0"/>
                <a:sym typeface="+mn-ea"/>
              </a:rPr>
              <a:t>be able to </a:t>
            </a:r>
            <a:r>
              <a:rPr b="0" u="none">
                <a:latin typeface="Calibri" pitchFamily="34" charset="0"/>
                <a:ea typeface="Calibri" pitchFamily="34" charset="0"/>
                <a:cs typeface="Calibri" pitchFamily="34" charset="0"/>
              </a:rPr>
              <a:t>describe safety procedure for using the microscope and preparing slides</a:t>
            </a:r>
            <a:endParaRPr b="0" u="none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indent="0" algn="l"/>
            <a:r>
              <a:rPr b="0" u="none">
                <a:latin typeface="Calibri" pitchFamily="34" charset="0"/>
                <a:ea typeface="Calibri" pitchFamily="34" charset="0"/>
                <a:cs typeface="Calibri" pitchFamily="34" charset="0"/>
              </a:rPr>
              <a:t>S</a:t>
            </a:r>
            <a:r>
              <a:rPr lang="en-US" b="0" u="none">
                <a:latin typeface="Calibri" pitchFamily="34" charset="0"/>
                <a:ea typeface="Calibri" pitchFamily="34" charset="0"/>
                <a:cs typeface="Calibri" pitchFamily="34" charset="0"/>
              </a:rPr>
              <a:t>tudents will</a:t>
            </a:r>
            <a:r>
              <a:rPr b="0" u="none"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lang="en-US" b="0">
                <a:ea typeface="Calibri" pitchFamily="34" charset="0"/>
                <a:cs typeface="Calibri" pitchFamily="34" charset="0"/>
                <a:sym typeface="+mn-ea"/>
              </a:rPr>
              <a:t>be able to </a:t>
            </a:r>
            <a:r>
              <a:rPr lang="en-US" b="0" u="none">
                <a:latin typeface="Calibri" pitchFamily="34" charset="0"/>
                <a:ea typeface="Calibri" pitchFamily="34" charset="0"/>
                <a:cs typeface="Calibri" pitchFamily="34" charset="0"/>
              </a:rPr>
              <a:t>p</a:t>
            </a:r>
            <a:r>
              <a:rPr b="0" u="none">
                <a:latin typeface="Calibri" pitchFamily="34" charset="0"/>
                <a:ea typeface="Calibri" pitchFamily="34" charset="0"/>
                <a:cs typeface="Calibri" pitchFamily="34" charset="0"/>
              </a:rPr>
              <a:t>repare a cell for use with a microscope - plant and cheek cell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8288" y="0"/>
            <a:ext cx="7375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sz="3600" b="1" u="sng" dirty="0" smtClean="0">
                <a:effectLst>
                  <a:outerShdw blurRad="25400" dist="50800" dir="2700000" algn="ctr" rotWithShape="0">
                    <a:schemeClr val="bg1"/>
                  </a:outerShdw>
                </a:effectLst>
              </a:rPr>
              <a:t>CONCEPTS EXPLORED IN THIS LESSON</a:t>
            </a:r>
            <a:endParaRPr lang="en-CA" sz="3600" b="1" dirty="0">
              <a:effectLst>
                <a:outerShdw blurRad="25400" dist="50800" dir="2700000" algn="ctr" rotWithShape="0">
                  <a:schemeClr val="bg1"/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0916" y="791352"/>
            <a:ext cx="6019800" cy="579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00"/>
              </a:spcAft>
              <a:buSzPct val="100000"/>
              <a:buFont typeface="+mj-lt"/>
              <a:buAutoNum type="arabicPeriod"/>
            </a:pPr>
            <a:r>
              <a:rPr lang="en-CA" sz="2800" b="1" dirty="0" smtClean="0">
                <a:solidFill>
                  <a:srgbClr val="0000FF"/>
                </a:solidFill>
              </a:rPr>
              <a:t>eyepiece</a:t>
            </a:r>
            <a:endParaRPr lang="en-CA" sz="2800" b="1" dirty="0" smtClean="0">
              <a:solidFill>
                <a:srgbClr val="0000FF"/>
              </a:solidFill>
            </a:endParaRPr>
          </a:p>
          <a:p>
            <a:pPr marL="514350" indent="-514350">
              <a:spcAft>
                <a:spcPts val="100"/>
              </a:spcAft>
              <a:buSzPct val="100000"/>
              <a:buFont typeface="+mj-lt"/>
              <a:buAutoNum type="arabicPeriod"/>
            </a:pPr>
            <a:r>
              <a:rPr lang="en-CA" sz="2800" b="1" dirty="0" smtClean="0">
                <a:solidFill>
                  <a:srgbClr val="0000FF"/>
                </a:solidFill>
              </a:rPr>
              <a:t>body tube</a:t>
            </a:r>
            <a:endParaRPr lang="en-CA" sz="2800" b="1" dirty="0" smtClean="0">
              <a:solidFill>
                <a:srgbClr val="0000FF"/>
              </a:solidFill>
            </a:endParaRPr>
          </a:p>
          <a:p>
            <a:pPr marL="514350" indent="-514350">
              <a:spcAft>
                <a:spcPts val="100"/>
              </a:spcAft>
              <a:buSzPct val="100000"/>
              <a:buFont typeface="+mj-lt"/>
              <a:buAutoNum type="arabicPeriod"/>
            </a:pPr>
            <a:r>
              <a:rPr lang="en-CA" sz="2800" b="1" dirty="0" smtClean="0">
                <a:solidFill>
                  <a:srgbClr val="0000FF"/>
                </a:solidFill>
              </a:rPr>
              <a:t>arm</a:t>
            </a:r>
            <a:endParaRPr lang="en-CA" sz="2800" b="1" dirty="0" smtClean="0">
              <a:solidFill>
                <a:srgbClr val="0000FF"/>
              </a:solidFill>
            </a:endParaRPr>
          </a:p>
          <a:p>
            <a:pPr marL="514350" indent="-514350">
              <a:spcAft>
                <a:spcPts val="100"/>
              </a:spcAft>
              <a:buSzPct val="100000"/>
              <a:buFont typeface="+mj-lt"/>
              <a:buAutoNum type="arabicPeriod"/>
            </a:pPr>
            <a:r>
              <a:rPr lang="en-CA" sz="2800" dirty="0" smtClean="0">
                <a:solidFill>
                  <a:srgbClr val="0000FF"/>
                </a:solidFill>
              </a:rPr>
              <a:t>base</a:t>
            </a:r>
            <a:endParaRPr lang="en-CA" sz="2800" dirty="0" smtClean="0">
              <a:solidFill>
                <a:srgbClr val="0000FF"/>
              </a:solidFill>
            </a:endParaRPr>
          </a:p>
          <a:p>
            <a:pPr marL="514350" indent="-514350">
              <a:spcAft>
                <a:spcPts val="100"/>
              </a:spcAft>
              <a:buSzPct val="100000"/>
              <a:buFont typeface="+mj-lt"/>
              <a:buAutoNum type="arabicPeriod"/>
            </a:pPr>
            <a:r>
              <a:rPr lang="en-CA" sz="2800" b="1" dirty="0" smtClean="0">
                <a:solidFill>
                  <a:srgbClr val="0000FF"/>
                </a:solidFill>
              </a:rPr>
              <a:t>light source/illuminato</a:t>
            </a:r>
            <a:r>
              <a:rPr lang="en-CA" sz="2800" dirty="0" smtClean="0">
                <a:solidFill>
                  <a:srgbClr val="0000FF"/>
                </a:solidFill>
              </a:rPr>
              <a:t>r</a:t>
            </a:r>
            <a:endParaRPr lang="en-CA" sz="2800" dirty="0" smtClean="0">
              <a:solidFill>
                <a:srgbClr val="0000FF"/>
              </a:solidFill>
            </a:endParaRPr>
          </a:p>
          <a:p>
            <a:pPr marL="514350" indent="-514350">
              <a:spcAft>
                <a:spcPts val="100"/>
              </a:spcAft>
              <a:buSzPct val="100000"/>
              <a:buFont typeface="+mj-lt"/>
              <a:buAutoNum type="arabicPeriod"/>
            </a:pPr>
            <a:r>
              <a:rPr lang="en-CA" sz="2800" dirty="0" smtClean="0">
                <a:solidFill>
                  <a:srgbClr val="0000FF"/>
                </a:solidFill>
              </a:rPr>
              <a:t>revolving/rotating </a:t>
            </a:r>
            <a:r>
              <a:rPr lang="en-US" altLang="en-CA" sz="2800" dirty="0" smtClean="0">
                <a:solidFill>
                  <a:srgbClr val="0000FF"/>
                </a:solidFill>
              </a:rPr>
              <a:t>eye</a:t>
            </a:r>
            <a:r>
              <a:rPr lang="en-CA" sz="2800" dirty="0" smtClean="0">
                <a:solidFill>
                  <a:srgbClr val="0000FF"/>
                </a:solidFill>
              </a:rPr>
              <a:t>piece</a:t>
            </a:r>
            <a:endParaRPr lang="en-CA" sz="2800" dirty="0" smtClean="0">
              <a:solidFill>
                <a:srgbClr val="0000FF"/>
              </a:solidFill>
            </a:endParaRPr>
          </a:p>
          <a:p>
            <a:pPr marL="514350" indent="-514350">
              <a:spcAft>
                <a:spcPts val="100"/>
              </a:spcAft>
              <a:buSzPct val="100000"/>
              <a:buFont typeface="+mj-lt"/>
              <a:buAutoNum type="arabicPeriod"/>
            </a:pPr>
            <a:r>
              <a:rPr lang="en-CA" sz="2800" dirty="0" smtClean="0">
                <a:solidFill>
                  <a:srgbClr val="0000FF"/>
                </a:solidFill>
              </a:rPr>
              <a:t>objective lenses</a:t>
            </a:r>
            <a:endParaRPr lang="en-CA" sz="2800" dirty="0" smtClean="0">
              <a:solidFill>
                <a:srgbClr val="0000FF"/>
              </a:solidFill>
            </a:endParaRPr>
          </a:p>
          <a:p>
            <a:pPr marL="514350" indent="-514350">
              <a:spcAft>
                <a:spcPts val="100"/>
              </a:spcAft>
              <a:buSzPct val="100000"/>
              <a:buFont typeface="+mj-lt"/>
              <a:buAutoNum type="arabicPeriod"/>
            </a:pPr>
            <a:r>
              <a:rPr lang="en-CA" sz="2800" dirty="0" smtClean="0">
                <a:solidFill>
                  <a:srgbClr val="0000FF"/>
                </a:solidFill>
              </a:rPr>
              <a:t>coarse adjustment knob</a:t>
            </a:r>
            <a:endParaRPr lang="en-CA" sz="2800" dirty="0" smtClean="0">
              <a:solidFill>
                <a:srgbClr val="0000FF"/>
              </a:solidFill>
            </a:endParaRPr>
          </a:p>
          <a:p>
            <a:pPr marL="514350" indent="-514350">
              <a:spcAft>
                <a:spcPts val="100"/>
              </a:spcAft>
              <a:buSzPct val="100000"/>
              <a:buFont typeface="+mj-lt"/>
              <a:buAutoNum type="arabicPeriod"/>
            </a:pPr>
            <a:r>
              <a:rPr lang="en-CA" sz="2800" dirty="0" smtClean="0">
                <a:solidFill>
                  <a:srgbClr val="0000FF"/>
                </a:solidFill>
              </a:rPr>
              <a:t>fine adjustment knob</a:t>
            </a:r>
            <a:endParaRPr lang="en-CA" sz="2800" dirty="0" smtClean="0">
              <a:solidFill>
                <a:srgbClr val="0000FF"/>
              </a:solidFill>
            </a:endParaRPr>
          </a:p>
          <a:p>
            <a:pPr marL="514350" indent="-514350">
              <a:spcAft>
                <a:spcPts val="100"/>
              </a:spcAft>
              <a:buSzPct val="100000"/>
              <a:buFont typeface="+mj-lt"/>
              <a:buAutoNum type="arabicPeriod"/>
            </a:pPr>
            <a:r>
              <a:rPr lang="en-CA" sz="2800" dirty="0" smtClean="0">
                <a:solidFill>
                  <a:srgbClr val="0000FF"/>
                </a:solidFill>
              </a:rPr>
              <a:t>stage</a:t>
            </a:r>
            <a:endParaRPr lang="en-CA" sz="2800" dirty="0" smtClean="0">
              <a:solidFill>
                <a:srgbClr val="0000FF"/>
              </a:solidFill>
            </a:endParaRPr>
          </a:p>
          <a:p>
            <a:pPr marL="514350" indent="-514350">
              <a:spcAft>
                <a:spcPts val="100"/>
              </a:spcAft>
              <a:buSzPct val="100000"/>
              <a:buFont typeface="+mj-lt"/>
              <a:buAutoNum type="arabicPeriod"/>
            </a:pPr>
            <a:r>
              <a:rPr lang="en-CA" sz="2800" dirty="0" smtClean="0">
                <a:solidFill>
                  <a:srgbClr val="0000FF"/>
                </a:solidFill>
              </a:rPr>
              <a:t>stage clips</a:t>
            </a:r>
            <a:endParaRPr lang="en-CA" sz="2800" dirty="0" smtClean="0">
              <a:solidFill>
                <a:srgbClr val="0000FF"/>
              </a:solidFill>
            </a:endParaRPr>
          </a:p>
          <a:p>
            <a:pPr marL="514350" indent="-514350">
              <a:spcAft>
                <a:spcPts val="100"/>
              </a:spcAft>
              <a:buSzPct val="100000"/>
              <a:buFont typeface="+mj-lt"/>
              <a:buAutoNum type="arabicPeriod"/>
            </a:pPr>
            <a:r>
              <a:rPr lang="en-CA" sz="2800" dirty="0" smtClean="0">
                <a:solidFill>
                  <a:srgbClr val="0000FF"/>
                </a:solidFill>
              </a:rPr>
              <a:t>condenser lens</a:t>
            </a:r>
            <a:endParaRPr lang="en-CA" sz="2800" dirty="0" smtClean="0">
              <a:solidFill>
                <a:srgbClr val="0000FF"/>
              </a:solidFill>
            </a:endParaRPr>
          </a:p>
          <a:p>
            <a:pPr marL="514350" indent="-514350">
              <a:spcAft>
                <a:spcPts val="100"/>
              </a:spcAft>
              <a:buSzPct val="100000"/>
              <a:buFont typeface="+mj-lt"/>
              <a:buAutoNum type="arabicPeriod"/>
            </a:pPr>
            <a:r>
              <a:rPr lang="en-CA" sz="2800" dirty="0" smtClean="0">
                <a:solidFill>
                  <a:srgbClr val="0000FF"/>
                </a:solidFill>
              </a:rPr>
              <a:t>diaphragm </a:t>
            </a:r>
            <a:endParaRPr lang="en-CA" sz="2800" b="1" dirty="0" smtClean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605316" y="609600"/>
            <a:ext cx="5943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i="1" dirty="0" smtClean="0">
                <a:ln w="11430"/>
                <a:solidFill>
                  <a:srgbClr val="FF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Do you know some of these parts?</a:t>
            </a:r>
            <a:endParaRPr lang="en-US" i="1" dirty="0">
              <a:ln w="11430"/>
              <a:solidFill>
                <a:srgbClr val="FFFF00"/>
              </a:solidFill>
              <a:effectLst>
                <a:outerShdw blurRad="50800" dist="50800" dir="2700000" algn="tl">
                  <a:srgbClr val="000000"/>
                </a:outerShdw>
              </a:effectLst>
              <a:cs typeface="Calibri" pitchFamily="34" charset="0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729016" y="990600"/>
            <a:ext cx="7696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i="1" dirty="0" smtClean="0">
                <a:ln w="11430"/>
                <a:solidFill>
                  <a:srgbClr val="FF99FF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Label as many parts as you can using the terms provided.</a:t>
            </a:r>
            <a:endParaRPr lang="en-US" i="1" dirty="0">
              <a:ln w="11430"/>
              <a:solidFill>
                <a:srgbClr val="FF99FF"/>
              </a:solidFill>
              <a:effectLst>
                <a:outerShdw blurRad="50800" dist="50800" dir="2700000" algn="tl">
                  <a:srgbClr val="000000"/>
                </a:outerShdw>
              </a:effectLst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2743200"/>
            <a:ext cx="303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ocular lens / eyepiece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54665" y="3473450"/>
            <a:ext cx="222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objective lenses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23515" y="4222750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body tube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76978" y="4597400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base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8850" y="5346700"/>
            <a:ext cx="3257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coarse adjustment knob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6139" y="6096000"/>
            <a:ext cx="2922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fine adjustment knob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37800" y="5721350"/>
            <a:ext cx="859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stage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20342" y="3848100"/>
            <a:ext cx="1494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stage clips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88410" y="2349500"/>
            <a:ext cx="155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diaphragm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19457" y="1974850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arm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08668" y="1600200"/>
            <a:ext cx="2717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revolving nosepiece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6338" y="4972050"/>
            <a:ext cx="3342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light source / illuminator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09826" y="3098800"/>
            <a:ext cx="1515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condenser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047500"/>
            <a:ext cx="4495800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5349421" y="1496704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3200" dirty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A</a:t>
            </a:r>
          </a:p>
        </p:txBody>
      </p:sp>
      <p:sp>
        <p:nvSpPr>
          <p:cNvPr id="29" name="Text Box 14"/>
          <p:cNvSpPr txBox="1">
            <a:spLocks noChangeArrowheads="1"/>
          </p:cNvSpPr>
          <p:nvPr/>
        </p:nvSpPr>
        <p:spPr bwMode="auto">
          <a:xfrm>
            <a:off x="4368554" y="3000500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3200" dirty="0" smtClean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G</a:t>
            </a:r>
            <a:endParaRPr lang="en-US" sz="3200" dirty="0">
              <a:ln w="11430"/>
              <a:solidFill>
                <a:srgbClr val="00FF00"/>
              </a:solidFill>
              <a:effectLst>
                <a:outerShdw blurRad="50800" dist="50800" dir="2700000" algn="tl">
                  <a:srgbClr val="000000"/>
                </a:outerShdw>
              </a:effectLst>
              <a:cs typeface="Calibri" pitchFamily="34" charset="0"/>
            </a:endParaRPr>
          </a:p>
        </p:txBody>
      </p:sp>
      <p:sp>
        <p:nvSpPr>
          <p:cNvPr id="30" name="Text Box 14"/>
          <p:cNvSpPr txBox="1">
            <a:spLocks noChangeArrowheads="1"/>
          </p:cNvSpPr>
          <p:nvPr/>
        </p:nvSpPr>
        <p:spPr bwMode="auto">
          <a:xfrm>
            <a:off x="7083221" y="2599409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3200" dirty="0" smtClean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F</a:t>
            </a:r>
            <a:endParaRPr lang="en-US" sz="3200" dirty="0">
              <a:ln w="11430"/>
              <a:solidFill>
                <a:srgbClr val="00FF00"/>
              </a:solidFill>
              <a:effectLst>
                <a:outerShdw blurRad="50800" dist="50800" dir="2700000" algn="tl">
                  <a:srgbClr val="000000"/>
                </a:outerShdw>
              </a:effectLst>
              <a:cs typeface="Calibri" pitchFamily="34" charset="0"/>
            </a:endParaRPr>
          </a:p>
        </p:txBody>
      </p:sp>
      <p:sp>
        <p:nvSpPr>
          <p:cNvPr id="31" name="Text Box 14"/>
          <p:cNvSpPr txBox="1">
            <a:spLocks noChangeArrowheads="1"/>
          </p:cNvSpPr>
          <p:nvPr/>
        </p:nvSpPr>
        <p:spPr bwMode="auto">
          <a:xfrm>
            <a:off x="4368554" y="5498555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3200" dirty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E</a:t>
            </a:r>
          </a:p>
        </p:txBody>
      </p:sp>
      <p:sp>
        <p:nvSpPr>
          <p:cNvPr id="32" name="Text Box 14"/>
          <p:cNvSpPr txBox="1">
            <a:spLocks noChangeArrowheads="1"/>
          </p:cNvSpPr>
          <p:nvPr/>
        </p:nvSpPr>
        <p:spPr bwMode="auto">
          <a:xfrm>
            <a:off x="8116371" y="5386652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US" sz="3200" dirty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D</a:t>
            </a:r>
          </a:p>
        </p:txBody>
      </p:sp>
      <p:sp>
        <p:nvSpPr>
          <p:cNvPr id="33" name="Text Box 14"/>
          <p:cNvSpPr txBox="1">
            <a:spLocks noChangeArrowheads="1"/>
          </p:cNvSpPr>
          <p:nvPr/>
        </p:nvSpPr>
        <p:spPr bwMode="auto">
          <a:xfrm>
            <a:off x="8116371" y="3053152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US" sz="3200" dirty="0" smtClean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C</a:t>
            </a:r>
            <a:endParaRPr lang="en-US" sz="3200" dirty="0">
              <a:ln w="11430"/>
              <a:solidFill>
                <a:srgbClr val="00FF00"/>
              </a:solidFill>
              <a:effectLst>
                <a:outerShdw blurRad="50800" dist="50800" dir="2700000" algn="tl">
                  <a:srgbClr val="000000"/>
                </a:outerShdw>
              </a:effectLst>
              <a:cs typeface="Calibri" pitchFamily="34" charset="0"/>
            </a:endParaRPr>
          </a:p>
        </p:txBody>
      </p:sp>
      <p:sp>
        <p:nvSpPr>
          <p:cNvPr id="34" name="Text Box 14"/>
          <p:cNvSpPr txBox="1">
            <a:spLocks noChangeArrowheads="1"/>
          </p:cNvSpPr>
          <p:nvPr/>
        </p:nvSpPr>
        <p:spPr bwMode="auto">
          <a:xfrm>
            <a:off x="6185848" y="1752600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3200" dirty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B</a:t>
            </a:r>
          </a:p>
        </p:txBody>
      </p:sp>
      <p:sp>
        <p:nvSpPr>
          <p:cNvPr id="36" name="Text Box 14"/>
          <p:cNvSpPr txBox="1">
            <a:spLocks noChangeArrowheads="1"/>
          </p:cNvSpPr>
          <p:nvPr/>
        </p:nvSpPr>
        <p:spPr bwMode="auto">
          <a:xfrm>
            <a:off x="4368554" y="3593275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3200" dirty="0" smtClean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K</a:t>
            </a:r>
            <a:endParaRPr lang="en-US" sz="3200" dirty="0">
              <a:ln w="11430"/>
              <a:solidFill>
                <a:srgbClr val="00FF00"/>
              </a:solidFill>
              <a:effectLst>
                <a:outerShdw blurRad="50800" dist="50800" dir="2700000" algn="tl">
                  <a:srgbClr val="000000"/>
                </a:outerShdw>
              </a:effectLst>
              <a:cs typeface="Calibri" pitchFamily="34" charset="0"/>
            </a:endParaRPr>
          </a:p>
        </p:txBody>
      </p:sp>
      <p:sp>
        <p:nvSpPr>
          <p:cNvPr id="37" name="Text Box 14"/>
          <p:cNvSpPr txBox="1">
            <a:spLocks noChangeArrowheads="1"/>
          </p:cNvSpPr>
          <p:nvPr/>
        </p:nvSpPr>
        <p:spPr bwMode="auto">
          <a:xfrm>
            <a:off x="8116371" y="4172402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US" sz="3200" dirty="0" smtClean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H</a:t>
            </a:r>
            <a:endParaRPr lang="en-US" sz="3200" dirty="0">
              <a:ln w="11430"/>
              <a:solidFill>
                <a:srgbClr val="00FF00"/>
              </a:solidFill>
              <a:effectLst>
                <a:outerShdw blurRad="50800" dist="50800" dir="2700000" algn="tl">
                  <a:srgbClr val="000000"/>
                </a:outerShdw>
              </a:effectLst>
              <a:cs typeface="Calibri" pitchFamily="34" charset="0"/>
            </a:endParaRP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4368554" y="4104900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3200" dirty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J</a:t>
            </a: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8116371" y="4629602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US" sz="3200" dirty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I</a:t>
            </a:r>
          </a:p>
        </p:txBody>
      </p:sp>
      <p:sp>
        <p:nvSpPr>
          <p:cNvPr id="40" name="Text Box 14"/>
          <p:cNvSpPr txBox="1">
            <a:spLocks noChangeArrowheads="1"/>
          </p:cNvSpPr>
          <p:nvPr/>
        </p:nvSpPr>
        <p:spPr bwMode="auto">
          <a:xfrm>
            <a:off x="4309179" y="4943100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3200" dirty="0" smtClean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M</a:t>
            </a:r>
            <a:endParaRPr lang="en-US" sz="3200" dirty="0">
              <a:ln w="11430"/>
              <a:solidFill>
                <a:srgbClr val="00FF00"/>
              </a:solidFill>
              <a:effectLst>
                <a:outerShdw blurRad="50800" dist="50800" dir="2700000" algn="tl">
                  <a:srgbClr val="000000"/>
                </a:outerShdw>
              </a:effectLst>
              <a:cs typeface="Calibri" pitchFamily="34" charset="0"/>
            </a:endParaRPr>
          </a:p>
        </p:txBody>
      </p:sp>
      <p:sp>
        <p:nvSpPr>
          <p:cNvPr id="41" name="Text Box 14"/>
          <p:cNvSpPr txBox="1">
            <a:spLocks noChangeArrowheads="1"/>
          </p:cNvSpPr>
          <p:nvPr/>
        </p:nvSpPr>
        <p:spPr bwMode="auto">
          <a:xfrm>
            <a:off x="4368554" y="4521525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3200" dirty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L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105400" y="1971300"/>
            <a:ext cx="304800" cy="30480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638800" y="2209800"/>
            <a:ext cx="609600" cy="545812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7467600" y="3419100"/>
            <a:ext cx="685800" cy="45720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7543800" y="4485900"/>
            <a:ext cx="609600" cy="30480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7543800" y="4943100"/>
            <a:ext cx="609600" cy="15240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7010400" y="5705100"/>
            <a:ext cx="1143000" cy="45720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6007925" y="2961900"/>
            <a:ext cx="1154875" cy="75012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4800600" y="3342900"/>
            <a:ext cx="838200" cy="53340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4800600" y="3876300"/>
            <a:ext cx="1447800" cy="585851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4800600" y="5324100"/>
            <a:ext cx="1295400" cy="45720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4800600" y="4790700"/>
            <a:ext cx="1371600" cy="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4800600" y="4902525"/>
            <a:ext cx="1271650" cy="345375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4800600" y="4409700"/>
            <a:ext cx="914400" cy="7620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6144" y="22860"/>
            <a:ext cx="9296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500" u="sng" dirty="0" smtClean="0"/>
              <a:t>PARTS OF THE COMPOUND LIGHT MICROSCOPE</a:t>
            </a:r>
            <a:endParaRPr lang="en-CA" sz="3500" u="sn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98">
        <p:fade/>
      </p:transition>
    </mc:Choice>
    <mc:Fallback>
      <p:transition spd="med" advTm="74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500"/>
                            </p:stCondLst>
                            <p:childTnLst>
                              <p:par>
                                <p:cTn id="1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00"/>
                            </p:stCondLst>
                            <p:childTnLst>
                              <p:par>
                                <p:cTn id="217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3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9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5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3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3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1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4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4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4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7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4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4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5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3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5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5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5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9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6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6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6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5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6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6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7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1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7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7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7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7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7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7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3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8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8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9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9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9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9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9" grpId="0"/>
      <p:bldP spid="9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/>
      <p:bldP spid="37" grpId="0"/>
      <p:bldP spid="38" grpId="0"/>
      <p:bldP spid="39" grpId="0"/>
      <p:bldP spid="40" grpId="0"/>
      <p:bldP spid="41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811975"/>
            <a:ext cx="4495800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2977321" y="990600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3200" dirty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A</a:t>
            </a:r>
          </a:p>
        </p:txBody>
      </p:sp>
      <p:sp>
        <p:nvSpPr>
          <p:cNvPr id="29" name="Text Box 14"/>
          <p:cNvSpPr txBox="1">
            <a:spLocks noChangeArrowheads="1"/>
          </p:cNvSpPr>
          <p:nvPr/>
        </p:nvSpPr>
        <p:spPr bwMode="auto">
          <a:xfrm>
            <a:off x="2141929" y="2706171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3200" dirty="0" smtClean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G</a:t>
            </a:r>
            <a:endParaRPr lang="en-US" sz="3200" dirty="0">
              <a:ln w="11430"/>
              <a:solidFill>
                <a:srgbClr val="00FF00"/>
              </a:solidFill>
              <a:effectLst>
                <a:outerShdw blurRad="50800" dist="50800" dir="2700000" algn="tl">
                  <a:srgbClr val="000000"/>
                </a:outerShdw>
              </a:effectLst>
              <a:cs typeface="Calibri" pitchFamily="34" charset="0"/>
            </a:endParaRPr>
          </a:p>
        </p:txBody>
      </p:sp>
      <p:sp>
        <p:nvSpPr>
          <p:cNvPr id="30" name="Text Box 14"/>
          <p:cNvSpPr txBox="1">
            <a:spLocks noChangeArrowheads="1"/>
          </p:cNvSpPr>
          <p:nvPr/>
        </p:nvSpPr>
        <p:spPr bwMode="auto">
          <a:xfrm>
            <a:off x="4627996" y="2305080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3200" dirty="0" smtClean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F</a:t>
            </a:r>
            <a:endParaRPr lang="en-US" sz="3200" dirty="0">
              <a:ln w="11430"/>
              <a:solidFill>
                <a:srgbClr val="00FF00"/>
              </a:solidFill>
              <a:effectLst>
                <a:outerShdw blurRad="50800" dist="50800" dir="2700000" algn="tl">
                  <a:srgbClr val="000000"/>
                </a:outerShdw>
              </a:effectLst>
              <a:cs typeface="Calibri" pitchFamily="34" charset="0"/>
            </a:endParaRPr>
          </a:p>
        </p:txBody>
      </p:sp>
      <p:sp>
        <p:nvSpPr>
          <p:cNvPr id="31" name="Text Box 14"/>
          <p:cNvSpPr txBox="1">
            <a:spLocks noChangeArrowheads="1"/>
          </p:cNvSpPr>
          <p:nvPr/>
        </p:nvSpPr>
        <p:spPr bwMode="auto">
          <a:xfrm>
            <a:off x="2141929" y="5204226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3200" dirty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E</a:t>
            </a:r>
          </a:p>
        </p:txBody>
      </p:sp>
      <p:sp>
        <p:nvSpPr>
          <p:cNvPr id="32" name="Text Box 14"/>
          <p:cNvSpPr txBox="1">
            <a:spLocks noChangeArrowheads="1"/>
          </p:cNvSpPr>
          <p:nvPr/>
        </p:nvSpPr>
        <p:spPr bwMode="auto">
          <a:xfrm>
            <a:off x="5505450" y="5235320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US" sz="3200" dirty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D</a:t>
            </a:r>
          </a:p>
        </p:txBody>
      </p:sp>
      <p:sp>
        <p:nvSpPr>
          <p:cNvPr id="33" name="Text Box 14"/>
          <p:cNvSpPr txBox="1">
            <a:spLocks noChangeArrowheads="1"/>
          </p:cNvSpPr>
          <p:nvPr/>
        </p:nvSpPr>
        <p:spPr bwMode="auto">
          <a:xfrm>
            <a:off x="5524500" y="2903600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US" sz="3200" dirty="0" smtClean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C</a:t>
            </a:r>
            <a:endParaRPr lang="en-US" sz="3200" dirty="0">
              <a:ln w="11430"/>
              <a:solidFill>
                <a:srgbClr val="00FF00"/>
              </a:solidFill>
              <a:effectLst>
                <a:outerShdw blurRad="50800" dist="50800" dir="2700000" algn="tl">
                  <a:srgbClr val="000000"/>
                </a:outerShdw>
              </a:effectLst>
              <a:cs typeface="Calibri" pitchFamily="34" charset="0"/>
            </a:endParaRPr>
          </a:p>
        </p:txBody>
      </p:sp>
      <p:sp>
        <p:nvSpPr>
          <p:cNvPr id="34" name="Text Box 14"/>
          <p:cNvSpPr txBox="1">
            <a:spLocks noChangeArrowheads="1"/>
          </p:cNvSpPr>
          <p:nvPr/>
        </p:nvSpPr>
        <p:spPr bwMode="auto">
          <a:xfrm>
            <a:off x="3730623" y="1458271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3200" dirty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B</a:t>
            </a:r>
          </a:p>
        </p:txBody>
      </p:sp>
      <p:sp>
        <p:nvSpPr>
          <p:cNvPr id="36" name="Text Box 14"/>
          <p:cNvSpPr txBox="1">
            <a:spLocks noChangeArrowheads="1"/>
          </p:cNvSpPr>
          <p:nvPr/>
        </p:nvSpPr>
        <p:spPr bwMode="auto">
          <a:xfrm>
            <a:off x="2141929" y="3298946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3200" dirty="0" smtClean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K</a:t>
            </a:r>
            <a:endParaRPr lang="en-US" sz="3200" dirty="0">
              <a:ln w="11430"/>
              <a:solidFill>
                <a:srgbClr val="00FF00"/>
              </a:solidFill>
              <a:effectLst>
                <a:outerShdw blurRad="50800" dist="50800" dir="2700000" algn="tl">
                  <a:srgbClr val="000000"/>
                </a:outerShdw>
              </a:effectLst>
              <a:cs typeface="Calibri" pitchFamily="34" charset="0"/>
            </a:endParaRPr>
          </a:p>
        </p:txBody>
      </p:sp>
      <p:sp>
        <p:nvSpPr>
          <p:cNvPr id="37" name="Text Box 14"/>
          <p:cNvSpPr txBox="1">
            <a:spLocks noChangeArrowheads="1"/>
          </p:cNvSpPr>
          <p:nvPr/>
        </p:nvSpPr>
        <p:spPr bwMode="auto">
          <a:xfrm>
            <a:off x="5516880" y="3923793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US" sz="3200" dirty="0" smtClean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H</a:t>
            </a:r>
            <a:endParaRPr lang="en-US" sz="3200" dirty="0">
              <a:ln w="11430"/>
              <a:solidFill>
                <a:srgbClr val="00FF00"/>
              </a:solidFill>
              <a:effectLst>
                <a:outerShdw blurRad="50800" dist="50800" dir="2700000" algn="tl">
                  <a:srgbClr val="000000"/>
                </a:outerShdw>
              </a:effectLst>
              <a:cs typeface="Calibri" pitchFamily="34" charset="0"/>
            </a:endParaRPr>
          </a:p>
        </p:txBody>
      </p:sp>
      <p:sp>
        <p:nvSpPr>
          <p:cNvPr id="38" name="Text Box 14"/>
          <p:cNvSpPr txBox="1">
            <a:spLocks noChangeArrowheads="1"/>
          </p:cNvSpPr>
          <p:nvPr/>
        </p:nvSpPr>
        <p:spPr bwMode="auto">
          <a:xfrm>
            <a:off x="2141929" y="3810571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3200" dirty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J</a:t>
            </a:r>
          </a:p>
        </p:txBody>
      </p:sp>
      <p:sp>
        <p:nvSpPr>
          <p:cNvPr id="39" name="Text Box 14"/>
          <p:cNvSpPr txBox="1">
            <a:spLocks noChangeArrowheads="1"/>
          </p:cNvSpPr>
          <p:nvPr/>
        </p:nvSpPr>
        <p:spPr bwMode="auto">
          <a:xfrm>
            <a:off x="5574030" y="4335273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US" sz="3200" dirty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I</a:t>
            </a:r>
          </a:p>
        </p:txBody>
      </p:sp>
      <p:sp>
        <p:nvSpPr>
          <p:cNvPr id="40" name="Text Box 14"/>
          <p:cNvSpPr txBox="1">
            <a:spLocks noChangeArrowheads="1"/>
          </p:cNvSpPr>
          <p:nvPr/>
        </p:nvSpPr>
        <p:spPr bwMode="auto">
          <a:xfrm>
            <a:off x="2042160" y="4648771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3200" dirty="0" smtClean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M</a:t>
            </a:r>
            <a:endParaRPr lang="en-US" sz="3200" dirty="0">
              <a:ln w="11430"/>
              <a:solidFill>
                <a:srgbClr val="00FF00"/>
              </a:solidFill>
              <a:effectLst>
                <a:outerShdw blurRad="50800" dist="50800" dir="2700000" algn="tl">
                  <a:srgbClr val="000000"/>
                </a:outerShdw>
              </a:effectLst>
              <a:cs typeface="Calibri" pitchFamily="34" charset="0"/>
            </a:endParaRPr>
          </a:p>
        </p:txBody>
      </p:sp>
      <p:sp>
        <p:nvSpPr>
          <p:cNvPr id="41" name="Text Box 14"/>
          <p:cNvSpPr txBox="1">
            <a:spLocks noChangeArrowheads="1"/>
          </p:cNvSpPr>
          <p:nvPr/>
        </p:nvSpPr>
        <p:spPr bwMode="auto">
          <a:xfrm>
            <a:off x="2141929" y="4227196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sz="3200" dirty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L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650175" y="1430975"/>
            <a:ext cx="381000" cy="55079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183575" y="1915471"/>
            <a:ext cx="609600" cy="545812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029200" y="3259775"/>
            <a:ext cx="550225" cy="32219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5029200" y="4250375"/>
            <a:ext cx="550225" cy="24599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5058095" y="4650521"/>
            <a:ext cx="561655" cy="17351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555175" y="5545775"/>
            <a:ext cx="1007425" cy="32219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3552700" y="2667571"/>
            <a:ext cx="1154875" cy="75012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2590800" y="3183575"/>
            <a:ext cx="592775" cy="39839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2590800" y="3640775"/>
            <a:ext cx="1202375" cy="527048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590800" y="5029771"/>
            <a:ext cx="1049976" cy="363604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2590800" y="4478975"/>
            <a:ext cx="1126175" cy="1739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590800" y="4608196"/>
            <a:ext cx="1026225" cy="327979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2590800" y="4097975"/>
            <a:ext cx="668975" cy="93596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81574" y="1049975"/>
            <a:ext cx="13703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eyepiece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2766950"/>
            <a:ext cx="222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objective lenses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40575" y="1531410"/>
            <a:ext cx="148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body tube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90260" y="5317175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base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90572" y="3986830"/>
            <a:ext cx="3257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coarse adjustment knob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02630" y="4410395"/>
            <a:ext cx="2922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fine adjustment knob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66271" y="3852550"/>
            <a:ext cx="859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stage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1354" y="3354775"/>
            <a:ext cx="1494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stage clips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3400" y="4719450"/>
            <a:ext cx="155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diaphragm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16799" y="2947355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arm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41570" y="2351855"/>
            <a:ext cx="3877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>
                <a:solidFill>
                  <a:srgbClr val="0000FF"/>
                </a:solidFill>
              </a:rPr>
              <a:t>revolving/rotating </a:t>
            </a:r>
            <a:r>
              <a:rPr lang="en-CA" dirty="0" smtClean="0">
                <a:solidFill>
                  <a:srgbClr val="0000FF"/>
                </a:solidFill>
              </a:rPr>
              <a:t>nosepiece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1829" y="5259887"/>
            <a:ext cx="1863780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light source/</a:t>
            </a:r>
            <a:endParaRPr lang="en-CA" dirty="0" smtClean="0">
              <a:solidFill>
                <a:srgbClr val="0000FF"/>
              </a:solidFill>
            </a:endParaRPr>
          </a:p>
          <a:p>
            <a:pPr algn="r">
              <a:lnSpc>
                <a:spcPct val="80000"/>
              </a:lnSpc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illuminator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0322" y="4286000"/>
            <a:ext cx="1515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SzPct val="120000"/>
            </a:pPr>
            <a:r>
              <a:rPr lang="en-CA" dirty="0" smtClean="0">
                <a:solidFill>
                  <a:srgbClr val="0000FF"/>
                </a:solidFill>
              </a:rPr>
              <a:t>condenser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6144" y="22860"/>
            <a:ext cx="9296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500" u="sng" dirty="0" smtClean="0"/>
              <a:t>PARTS OF THE COMPOUND LIGHT MICROSCOPE</a:t>
            </a:r>
            <a:endParaRPr lang="en-CA" sz="3500" u="sng" dirty="0"/>
          </a:p>
        </p:txBody>
      </p:sp>
      <p:sp>
        <p:nvSpPr>
          <p:cNvPr id="44" name="Text Box 14"/>
          <p:cNvSpPr txBox="1">
            <a:spLocks noChangeArrowheads="1"/>
          </p:cNvSpPr>
          <p:nvPr/>
        </p:nvSpPr>
        <p:spPr bwMode="auto">
          <a:xfrm>
            <a:off x="214633" y="830810"/>
            <a:ext cx="215817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i="1" dirty="0" smtClean="0">
                <a:ln w="11430"/>
                <a:solidFill>
                  <a:srgbClr val="FF99FF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Did your labels look something like this?</a:t>
            </a:r>
            <a:endParaRPr lang="en-US" i="1" dirty="0">
              <a:ln w="11430"/>
              <a:solidFill>
                <a:srgbClr val="FF99FF"/>
              </a:solidFill>
              <a:effectLst>
                <a:outerShdw blurRad="50800" dist="50800" dir="2700000" algn="tl">
                  <a:srgbClr val="000000"/>
                </a:outerShdw>
              </a:effectLst>
              <a:cs typeface="Calibri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98">
        <p:fade/>
      </p:transition>
    </mc:Choice>
    <mc:Fallback>
      <p:transition spd="med" advTm="74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/>
      <p:bldP spid="37" grpId="0"/>
      <p:bldP spid="38" grpId="0"/>
      <p:bldP spid="39" grpId="0"/>
      <p:bldP spid="40" grpId="0"/>
      <p:bldP spid="41" grpId="0"/>
      <p:bldP spid="9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46196"/>
            <a:ext cx="4495800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4" name="Text Box 14"/>
          <p:cNvSpPr txBox="1">
            <a:spLocks noChangeArrowheads="1"/>
          </p:cNvSpPr>
          <p:nvPr/>
        </p:nvSpPr>
        <p:spPr bwMode="auto">
          <a:xfrm>
            <a:off x="6214917" y="1295400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3200" dirty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A</a:t>
            </a: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943600" y="1769996"/>
            <a:ext cx="304800" cy="30480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669357" y="762000"/>
            <a:ext cx="1658620" cy="58356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SzPct val="120000"/>
              <a:defRPr sz="3200">
                <a:solidFill>
                  <a:srgbClr val="0000FF"/>
                </a:solidFill>
              </a:defRPr>
            </a:lvl1pPr>
          </a:lstStyle>
          <a:p>
            <a:r>
              <a:rPr lang="en-CA" dirty="0" smtClean="0"/>
              <a:t>Eyepiece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1271650" y="1496704"/>
            <a:ext cx="2492434" cy="26942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76200" dir="2700000" algn="ctr" rotWithShape="0">
              <a:schemeClr val="tx1"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47" t="-1" r="54264" b="82115"/>
          <a:stretch>
            <a:fillRect/>
          </a:stretch>
        </p:blipFill>
        <p:spPr>
          <a:xfrm flipH="1">
            <a:off x="1271651" y="1717344"/>
            <a:ext cx="2017675" cy="24736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4419600"/>
            <a:ext cx="571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CA" dirty="0" smtClean="0"/>
              <a:t>Contains a lens to </a:t>
            </a:r>
            <a:r>
              <a:rPr lang="en-CA" b="0" dirty="0" smtClean="0"/>
              <a:t>_______</a:t>
            </a:r>
            <a:r>
              <a:rPr lang="en-CA" dirty="0" smtClean="0"/>
              <a:t> the image of the specimen.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4800" y="5290066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CA" dirty="0" smtClean="0"/>
              <a:t>The usual </a:t>
            </a:r>
            <a:r>
              <a:rPr lang="en-CA" dirty="0"/>
              <a:t>m</a:t>
            </a:r>
            <a:r>
              <a:rPr lang="en-CA" dirty="0" smtClean="0"/>
              <a:t>agnification is </a:t>
            </a:r>
            <a:r>
              <a:rPr lang="en-CA" b="0" dirty="0" smtClean="0"/>
              <a:t>___ </a:t>
            </a:r>
            <a:r>
              <a:rPr lang="en-CA" dirty="0" smtClean="0"/>
              <a:t>X.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66837" y="4405952"/>
            <a:ext cx="1218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magnify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38600" y="527144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10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639809" y="1960207"/>
            <a:ext cx="1593856" cy="1799315"/>
          </a:xfrm>
          <a:custGeom>
            <a:avLst/>
            <a:gdLst>
              <a:gd name="connsiteX0" fmla="*/ 625015 w 1593856"/>
              <a:gd name="connsiteY0" fmla="*/ 88863 h 1799315"/>
              <a:gd name="connsiteX1" fmla="*/ 803145 w 1593856"/>
              <a:gd name="connsiteY1" fmla="*/ 5736 h 1799315"/>
              <a:gd name="connsiteX2" fmla="*/ 1076278 w 1593856"/>
              <a:gd name="connsiteY2" fmla="*/ 29486 h 1799315"/>
              <a:gd name="connsiteX3" fmla="*/ 1361285 w 1593856"/>
              <a:gd name="connsiteY3" fmla="*/ 207616 h 1799315"/>
              <a:gd name="connsiteX4" fmla="*/ 1575041 w 1593856"/>
              <a:gd name="connsiteY4" fmla="*/ 456998 h 1799315"/>
              <a:gd name="connsiteX5" fmla="*/ 1575041 w 1593856"/>
              <a:gd name="connsiteY5" fmla="*/ 647003 h 1799315"/>
              <a:gd name="connsiteX6" fmla="*/ 1503789 w 1593856"/>
              <a:gd name="connsiteY6" fmla="*/ 777632 h 1799315"/>
              <a:gd name="connsiteX7" fmla="*/ 993150 w 1593856"/>
              <a:gd name="connsiteY7" fmla="*/ 1537653 h 1799315"/>
              <a:gd name="connsiteX8" fmla="*/ 933774 w 1593856"/>
              <a:gd name="connsiteY8" fmla="*/ 1644531 h 1799315"/>
              <a:gd name="connsiteX9" fmla="*/ 803145 w 1593856"/>
              <a:gd name="connsiteY9" fmla="*/ 1751408 h 1799315"/>
              <a:gd name="connsiteX10" fmla="*/ 601265 w 1593856"/>
              <a:gd name="connsiteY10" fmla="*/ 1798910 h 1799315"/>
              <a:gd name="connsiteX11" fmla="*/ 328132 w 1593856"/>
              <a:gd name="connsiteY11" fmla="*/ 1727658 h 1799315"/>
              <a:gd name="connsiteX12" fmla="*/ 102501 w 1593856"/>
              <a:gd name="connsiteY12" fmla="*/ 1513902 h 1799315"/>
              <a:gd name="connsiteX13" fmla="*/ 7498 w 1593856"/>
              <a:gd name="connsiteY13" fmla="*/ 1300146 h 1799315"/>
              <a:gd name="connsiteX14" fmla="*/ 7498 w 1593856"/>
              <a:gd name="connsiteY14" fmla="*/ 1169518 h 1799315"/>
              <a:gd name="connsiteX15" fmla="*/ 19374 w 1593856"/>
              <a:gd name="connsiteY15" fmla="*/ 1110141 h 1799315"/>
              <a:gd name="connsiteX16" fmla="*/ 66875 w 1593856"/>
              <a:gd name="connsiteY16" fmla="*/ 1027014 h 1799315"/>
              <a:gd name="connsiteX17" fmla="*/ 625015 w 1593856"/>
              <a:gd name="connsiteY17" fmla="*/ 88863 h 179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93856" h="1799315">
                <a:moveTo>
                  <a:pt x="625015" y="88863"/>
                </a:moveTo>
                <a:cubicBezTo>
                  <a:pt x="676474" y="52247"/>
                  <a:pt x="727934" y="15632"/>
                  <a:pt x="803145" y="5736"/>
                </a:cubicBezTo>
                <a:cubicBezTo>
                  <a:pt x="878356" y="-4160"/>
                  <a:pt x="983255" y="-4161"/>
                  <a:pt x="1076278" y="29486"/>
                </a:cubicBezTo>
                <a:cubicBezTo>
                  <a:pt x="1169301" y="63133"/>
                  <a:pt x="1278158" y="136364"/>
                  <a:pt x="1361285" y="207616"/>
                </a:cubicBezTo>
                <a:cubicBezTo>
                  <a:pt x="1444412" y="278868"/>
                  <a:pt x="1539415" y="383767"/>
                  <a:pt x="1575041" y="456998"/>
                </a:cubicBezTo>
                <a:cubicBezTo>
                  <a:pt x="1610667" y="530229"/>
                  <a:pt x="1586916" y="593564"/>
                  <a:pt x="1575041" y="647003"/>
                </a:cubicBezTo>
                <a:cubicBezTo>
                  <a:pt x="1563166" y="700442"/>
                  <a:pt x="1600771" y="629190"/>
                  <a:pt x="1503789" y="777632"/>
                </a:cubicBezTo>
                <a:cubicBezTo>
                  <a:pt x="1406807" y="926074"/>
                  <a:pt x="1088153" y="1393170"/>
                  <a:pt x="993150" y="1537653"/>
                </a:cubicBezTo>
                <a:cubicBezTo>
                  <a:pt x="898148" y="1682136"/>
                  <a:pt x="965441" y="1608905"/>
                  <a:pt x="933774" y="1644531"/>
                </a:cubicBezTo>
                <a:cubicBezTo>
                  <a:pt x="902107" y="1680157"/>
                  <a:pt x="858563" y="1725678"/>
                  <a:pt x="803145" y="1751408"/>
                </a:cubicBezTo>
                <a:cubicBezTo>
                  <a:pt x="747727" y="1777138"/>
                  <a:pt x="680434" y="1802868"/>
                  <a:pt x="601265" y="1798910"/>
                </a:cubicBezTo>
                <a:cubicBezTo>
                  <a:pt x="522096" y="1794952"/>
                  <a:pt x="411259" y="1775159"/>
                  <a:pt x="328132" y="1727658"/>
                </a:cubicBezTo>
                <a:cubicBezTo>
                  <a:pt x="245005" y="1680157"/>
                  <a:pt x="155940" y="1585154"/>
                  <a:pt x="102501" y="1513902"/>
                </a:cubicBezTo>
                <a:cubicBezTo>
                  <a:pt x="49062" y="1442650"/>
                  <a:pt x="23332" y="1357543"/>
                  <a:pt x="7498" y="1300146"/>
                </a:cubicBezTo>
                <a:cubicBezTo>
                  <a:pt x="-8336" y="1242749"/>
                  <a:pt x="5519" y="1201185"/>
                  <a:pt x="7498" y="1169518"/>
                </a:cubicBezTo>
                <a:cubicBezTo>
                  <a:pt x="9477" y="1137851"/>
                  <a:pt x="9478" y="1133892"/>
                  <a:pt x="19374" y="1110141"/>
                </a:cubicBezTo>
                <a:cubicBezTo>
                  <a:pt x="29270" y="1086390"/>
                  <a:pt x="66875" y="1027014"/>
                  <a:pt x="66875" y="1027014"/>
                </a:cubicBezTo>
                <a:lnTo>
                  <a:pt x="625015" y="88863"/>
                </a:lnTo>
                <a:close/>
              </a:path>
            </a:pathLst>
          </a:custGeom>
          <a:solidFill>
            <a:srgbClr val="FF00FF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76144" y="22860"/>
            <a:ext cx="9296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500" u="sng" dirty="0" smtClean="0"/>
              <a:t>PARTS OF THE COMPOUND LIGHT MICROSCOPE</a:t>
            </a:r>
            <a:endParaRPr lang="en-CA" sz="3500" u="sn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98">
        <p:fade/>
      </p:transition>
    </mc:Choice>
    <mc:Fallback>
      <p:transition spd="med" advTm="74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9" grpId="0" bldLvl="0" animBg="1"/>
      <p:bldP spid="4" grpId="0" animBg="1"/>
      <p:bldP spid="5" grpId="0"/>
      <p:bldP spid="17" grpId="0"/>
      <p:bldP spid="20" grpId="0"/>
      <p:bldP spid="21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4856" y="5374944"/>
            <a:ext cx="55273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20000"/>
            </a:pPr>
            <a:r>
              <a:rPr lang="en-CA" dirty="0" smtClean="0"/>
              <a:t>                                               to </a:t>
            </a:r>
            <a:r>
              <a:rPr lang="en-CA" dirty="0"/>
              <a:t>correctly </a:t>
            </a:r>
            <a:r>
              <a:rPr lang="en-CA" b="0" dirty="0"/>
              <a:t>_____</a:t>
            </a:r>
            <a:r>
              <a:rPr lang="en-CA" dirty="0"/>
              <a:t> the light from the specimen into the viewer’s eye.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46196"/>
            <a:ext cx="4495800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TextBox 58"/>
          <p:cNvSpPr txBox="1"/>
          <p:nvPr/>
        </p:nvSpPr>
        <p:spPr>
          <a:xfrm>
            <a:off x="1326810" y="762000"/>
            <a:ext cx="2343720" cy="5847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SzPct val="120000"/>
              <a:defRPr sz="3200">
                <a:solidFill>
                  <a:srgbClr val="0000FF"/>
                </a:solidFill>
              </a:defRPr>
            </a:lvl1pPr>
          </a:lstStyle>
          <a:p>
            <a:r>
              <a:rPr lang="en-CA" dirty="0" smtClean="0"/>
              <a:t>  Body Tube  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 rot="5400000">
            <a:off x="1409700" y="1104900"/>
            <a:ext cx="2209800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76200" dir="2700000" algn="ctr" rotWithShape="0">
              <a:schemeClr val="tx1"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4128448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CA" dirty="0" smtClean="0"/>
              <a:t>It </a:t>
            </a:r>
            <a:r>
              <a:rPr lang="en-CA" b="0" dirty="0" smtClean="0"/>
              <a:t>________</a:t>
            </a:r>
            <a:r>
              <a:rPr lang="en-CA" dirty="0" smtClean="0"/>
              <a:t> the eyepiece to the objective lenses.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47851" y="4126675"/>
            <a:ext cx="1321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connects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6972300" y="1496704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3200" dirty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B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6425252" y="1953904"/>
            <a:ext cx="609600" cy="545812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t="-606" r="45933" b="71590"/>
          <a:stretch>
            <a:fillRect/>
          </a:stretch>
        </p:blipFill>
        <p:spPr>
          <a:xfrm>
            <a:off x="1196698" y="1676399"/>
            <a:ext cx="2838933" cy="2127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304800" y="5001904"/>
            <a:ext cx="571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CA" dirty="0" smtClean="0"/>
              <a:t>It ensures the correct </a:t>
            </a:r>
            <a:r>
              <a:rPr lang="en-CA" b="0" dirty="0" smtClean="0"/>
              <a:t>________</a:t>
            </a:r>
            <a:r>
              <a:rPr lang="en-CA" dirty="0" smtClean="0"/>
              <a:t> of the microscope components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74408" y="4988256"/>
            <a:ext cx="147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alignment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4192" y="5728648"/>
            <a:ext cx="921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direct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pic>
        <p:nvPicPr>
          <p:cNvPr id="2050" name="Picture 2" descr="http://www.edow.com/wp-content/uploads/images/eye-profile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16" t="4505" r="6918" b="6566"/>
          <a:stretch>
            <a:fillRect/>
          </a:stretch>
        </p:blipFill>
        <p:spPr bwMode="auto">
          <a:xfrm rot="2013990" flipH="1">
            <a:off x="4610277" y="777238"/>
            <a:ext cx="1273579" cy="1298259"/>
          </a:xfrm>
          <a:prstGeom prst="ellipse">
            <a:avLst/>
          </a:prstGeom>
          <a:ln>
            <a:noFill/>
          </a:ln>
          <a:effectLst>
            <a:outerShdw blurRad="114300" dist="88900" dir="2700000" algn="tl" rotWithShape="0">
              <a:prstClr val="black">
                <a:alpha val="40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/>
          <p:cNvSpPr/>
          <p:nvPr/>
        </p:nvSpPr>
        <p:spPr>
          <a:xfrm>
            <a:off x="5474525" y="1650670"/>
            <a:ext cx="1591293" cy="3776353"/>
          </a:xfrm>
          <a:custGeom>
            <a:avLst/>
            <a:gdLst>
              <a:gd name="connsiteX0" fmla="*/ 1591293 w 1591293"/>
              <a:gd name="connsiteY0" fmla="*/ 3776353 h 3776353"/>
              <a:gd name="connsiteX1" fmla="*/ 1591293 w 1591293"/>
              <a:gd name="connsiteY1" fmla="*/ 1472540 h 3776353"/>
              <a:gd name="connsiteX2" fmla="*/ 0 w 1591293"/>
              <a:gd name="connsiteY2" fmla="*/ 0 h 377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1293" h="3776353">
                <a:moveTo>
                  <a:pt x="1591293" y="3776353"/>
                </a:moveTo>
                <a:lnTo>
                  <a:pt x="1591293" y="1472540"/>
                </a:lnTo>
                <a:lnTo>
                  <a:pt x="0" y="0"/>
                </a:lnTo>
              </a:path>
            </a:pathLst>
          </a:custGeom>
          <a:noFill/>
          <a:ln w="101600">
            <a:solidFill>
              <a:srgbClr val="FFFF00"/>
            </a:solidFill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Freeform 7"/>
          <p:cNvSpPr/>
          <p:nvPr/>
        </p:nvSpPr>
        <p:spPr>
          <a:xfrm>
            <a:off x="1828800" y="2286000"/>
            <a:ext cx="1340841" cy="1303064"/>
          </a:xfrm>
          <a:custGeom>
            <a:avLst/>
            <a:gdLst>
              <a:gd name="connsiteX0" fmla="*/ 1062637 w 1368309"/>
              <a:gd name="connsiteY0" fmla="*/ 1348614 h 1349089"/>
              <a:gd name="connsiteX1" fmla="*/ 1114396 w 1368309"/>
              <a:gd name="connsiteY1" fmla="*/ 1245097 h 1349089"/>
              <a:gd name="connsiteX2" fmla="*/ 1209286 w 1368309"/>
              <a:gd name="connsiteY2" fmla="*/ 1141580 h 1349089"/>
              <a:gd name="connsiteX3" fmla="*/ 1261045 w 1368309"/>
              <a:gd name="connsiteY3" fmla="*/ 1072568 h 1349089"/>
              <a:gd name="connsiteX4" fmla="*/ 1364562 w 1368309"/>
              <a:gd name="connsiteY4" fmla="*/ 994931 h 1349089"/>
              <a:gd name="connsiteX5" fmla="*/ 1347309 w 1368309"/>
              <a:gd name="connsiteY5" fmla="*/ 969051 h 1349089"/>
              <a:gd name="connsiteX6" fmla="*/ 389777 w 1368309"/>
              <a:gd name="connsiteY6" fmla="*/ 54651 h 1349089"/>
              <a:gd name="connsiteX7" fmla="*/ 61973 w 1368309"/>
              <a:gd name="connsiteY7" fmla="*/ 132289 h 1349089"/>
              <a:gd name="connsiteX8" fmla="*/ 1588 w 1368309"/>
              <a:gd name="connsiteY8" fmla="*/ 365202 h 1349089"/>
              <a:gd name="connsiteX9" fmla="*/ 87852 w 1368309"/>
              <a:gd name="connsiteY9" fmla="*/ 451467 h 1349089"/>
              <a:gd name="connsiteX10" fmla="*/ 243128 w 1368309"/>
              <a:gd name="connsiteY10" fmla="*/ 598116 h 1349089"/>
              <a:gd name="connsiteX11" fmla="*/ 907362 w 1368309"/>
              <a:gd name="connsiteY11" fmla="*/ 1201965 h 1349089"/>
              <a:gd name="connsiteX12" fmla="*/ 1062637 w 1368309"/>
              <a:gd name="connsiteY12" fmla="*/ 1348614 h 1349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68309" h="1349089">
                <a:moveTo>
                  <a:pt x="1062637" y="1348614"/>
                </a:moveTo>
                <a:cubicBezTo>
                  <a:pt x="1097143" y="1355803"/>
                  <a:pt x="1089955" y="1279603"/>
                  <a:pt x="1114396" y="1245097"/>
                </a:cubicBezTo>
                <a:cubicBezTo>
                  <a:pt x="1138837" y="1210591"/>
                  <a:pt x="1184845" y="1170335"/>
                  <a:pt x="1209286" y="1141580"/>
                </a:cubicBezTo>
                <a:cubicBezTo>
                  <a:pt x="1233728" y="1112825"/>
                  <a:pt x="1235166" y="1097010"/>
                  <a:pt x="1261045" y="1072568"/>
                </a:cubicBezTo>
                <a:cubicBezTo>
                  <a:pt x="1286924" y="1048126"/>
                  <a:pt x="1350185" y="1012184"/>
                  <a:pt x="1364562" y="994931"/>
                </a:cubicBezTo>
                <a:cubicBezTo>
                  <a:pt x="1378939" y="977678"/>
                  <a:pt x="1347309" y="969051"/>
                  <a:pt x="1347309" y="969051"/>
                </a:cubicBezTo>
                <a:cubicBezTo>
                  <a:pt x="1184845" y="812338"/>
                  <a:pt x="604000" y="194111"/>
                  <a:pt x="389777" y="54651"/>
                </a:cubicBezTo>
                <a:cubicBezTo>
                  <a:pt x="175554" y="-84809"/>
                  <a:pt x="126671" y="80531"/>
                  <a:pt x="61973" y="132289"/>
                </a:cubicBezTo>
                <a:cubicBezTo>
                  <a:pt x="-2725" y="184047"/>
                  <a:pt x="-2725" y="312006"/>
                  <a:pt x="1588" y="365202"/>
                </a:cubicBezTo>
                <a:cubicBezTo>
                  <a:pt x="5901" y="418398"/>
                  <a:pt x="47595" y="412648"/>
                  <a:pt x="87852" y="451467"/>
                </a:cubicBezTo>
                <a:cubicBezTo>
                  <a:pt x="128109" y="490286"/>
                  <a:pt x="243128" y="598116"/>
                  <a:pt x="243128" y="598116"/>
                </a:cubicBezTo>
                <a:lnTo>
                  <a:pt x="907362" y="1201965"/>
                </a:lnTo>
                <a:cubicBezTo>
                  <a:pt x="1038196" y="1324172"/>
                  <a:pt x="1028131" y="1341425"/>
                  <a:pt x="1062637" y="1348614"/>
                </a:cubicBezTo>
                <a:close/>
              </a:path>
            </a:pathLst>
          </a:custGeom>
          <a:solidFill>
            <a:srgbClr val="FF00FF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76144" y="22860"/>
            <a:ext cx="9296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500" u="sng" dirty="0" smtClean="0"/>
              <a:t>PARTS OF THE COMPOUND LIGHT MICROSCOPE</a:t>
            </a:r>
            <a:endParaRPr lang="en-CA" sz="3500" u="sn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98">
        <p:fade/>
      </p:transition>
    </mc:Choice>
    <mc:Fallback>
      <p:transition spd="med" advTm="74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9" grpId="0" animBg="1"/>
      <p:bldP spid="4" grpId="0" animBg="1"/>
      <p:bldP spid="5" grpId="0"/>
      <p:bldP spid="20" grpId="0"/>
      <p:bldP spid="16" grpId="0"/>
      <p:bldP spid="19" grpId="0"/>
      <p:bldP spid="25" grpId="0"/>
      <p:bldP spid="26" grpId="0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04800" y="5001904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CA" dirty="0" smtClean="0"/>
              <a:t>One </a:t>
            </a:r>
            <a:r>
              <a:rPr lang="en-CA" b="0" dirty="0" smtClean="0"/>
              <a:t>____</a:t>
            </a:r>
            <a:r>
              <a:rPr lang="en-CA" dirty="0" smtClean="0"/>
              <a:t> should be around the arm when </a:t>
            </a:r>
            <a:r>
              <a:rPr lang="en-CA" b="0" dirty="0" smtClean="0"/>
              <a:t>_______</a:t>
            </a:r>
            <a:r>
              <a:rPr lang="en-CA" dirty="0" smtClean="0"/>
              <a:t> the microscope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46196"/>
            <a:ext cx="4495800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04800" y="4338935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CA" dirty="0" smtClean="0"/>
              <a:t>It </a:t>
            </a:r>
            <a:r>
              <a:rPr lang="en-CA" b="0" dirty="0" smtClean="0"/>
              <a:t>________</a:t>
            </a:r>
            <a:r>
              <a:rPr lang="en-CA" dirty="0" smtClean="0"/>
              <a:t> the body tube to the base.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47851" y="4337162"/>
            <a:ext cx="1321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connects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19200" y="4998525"/>
            <a:ext cx="832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hand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8117775" y="2282125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US" sz="3200" dirty="0" smtClean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C</a:t>
            </a:r>
            <a:endParaRPr lang="en-US" sz="3200" dirty="0">
              <a:ln w="11430"/>
              <a:solidFill>
                <a:srgbClr val="00FF00"/>
              </a:solidFill>
              <a:effectLst>
                <a:outerShdw blurRad="50800" dist="50800" dir="2700000" algn="tl">
                  <a:srgbClr val="000000"/>
                </a:outerShdw>
              </a:effectLst>
              <a:cs typeface="Calibri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7924800" y="2743200"/>
            <a:ext cx="304800" cy="533400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67000" y="5370110"/>
            <a:ext cx="1214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carrying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pic>
        <p:nvPicPr>
          <p:cNvPr id="16" name="Picture 6" descr="01_carry_microscope_P120016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659" t="41799" r="13343" b="1"/>
          <a:stretch>
            <a:fillRect/>
          </a:stretch>
        </p:blipFill>
        <p:spPr bwMode="auto">
          <a:xfrm>
            <a:off x="1676400" y="1524000"/>
            <a:ext cx="2287731" cy="2494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172406" y="762000"/>
            <a:ext cx="1284327" cy="5847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SzPct val="120000"/>
              <a:defRPr sz="3200">
                <a:solidFill>
                  <a:srgbClr val="0000FF"/>
                </a:solidFill>
              </a:defRPr>
            </a:lvl1pPr>
          </a:lstStyle>
          <a:p>
            <a:r>
              <a:rPr lang="en-CA" dirty="0" smtClean="0"/>
              <a:t>  Arm  </a:t>
            </a:r>
            <a:endParaRPr lang="en-CA" dirty="0"/>
          </a:p>
        </p:txBody>
      </p:sp>
      <p:sp>
        <p:nvSpPr>
          <p:cNvPr id="18" name="Rectangle 17"/>
          <p:cNvSpPr/>
          <p:nvPr/>
        </p:nvSpPr>
        <p:spPr>
          <a:xfrm>
            <a:off x="645224" y="5374575"/>
            <a:ext cx="56031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20000"/>
            </a:pPr>
            <a:r>
              <a:rPr lang="en-CA" dirty="0" smtClean="0"/>
              <a:t>                                              (the </a:t>
            </a:r>
            <a:r>
              <a:rPr lang="en-CA" dirty="0"/>
              <a:t>other should be </a:t>
            </a:r>
            <a:r>
              <a:rPr lang="en-CA" dirty="0" smtClean="0"/>
              <a:t>under </a:t>
            </a:r>
            <a:r>
              <a:rPr lang="en-CA" dirty="0"/>
              <a:t>the </a:t>
            </a:r>
            <a:r>
              <a:rPr lang="en-CA" b="0" dirty="0"/>
              <a:t>____</a:t>
            </a:r>
            <a:r>
              <a:rPr lang="en-CA" dirty="0"/>
              <a:t>).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43217" y="5731825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base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144" y="22860"/>
            <a:ext cx="9296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500" u="sng" dirty="0" smtClean="0"/>
              <a:t>PARTS OF THE COMPOUND LIGHT MICROSCOPE</a:t>
            </a:r>
            <a:endParaRPr lang="en-CA" sz="3500" u="sn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98">
        <p:fade/>
      </p:transition>
    </mc:Choice>
    <mc:Fallback>
      <p:transition spd="med" advTm="74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45224" y="5638800"/>
            <a:ext cx="5450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120000"/>
            </a:pPr>
            <a:r>
              <a:rPr lang="en-CA" dirty="0" smtClean="0"/>
              <a:t>                                                         (</a:t>
            </a:r>
            <a:r>
              <a:rPr lang="en-CA" dirty="0"/>
              <a:t>the other hand should </a:t>
            </a:r>
            <a:r>
              <a:rPr lang="en-CA" dirty="0" smtClean="0"/>
              <a:t>be holding the arm).</a:t>
            </a:r>
            <a:endParaRPr lang="en-CA" dirty="0"/>
          </a:p>
        </p:txBody>
      </p:sp>
      <p:sp>
        <p:nvSpPr>
          <p:cNvPr id="19" name="TextBox 18"/>
          <p:cNvSpPr txBox="1"/>
          <p:nvPr/>
        </p:nvSpPr>
        <p:spPr>
          <a:xfrm>
            <a:off x="304800" y="4648200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CA" dirty="0" smtClean="0"/>
              <a:t>It contains the </a:t>
            </a:r>
            <a:r>
              <a:rPr lang="en-CA" b="0" dirty="0" smtClean="0"/>
              <a:t>_________</a:t>
            </a:r>
            <a:r>
              <a:rPr lang="en-CA" dirty="0" smtClean="0"/>
              <a:t> and </a:t>
            </a:r>
            <a:r>
              <a:rPr lang="en-CA" b="0" dirty="0" smtClean="0"/>
              <a:t>__________</a:t>
            </a:r>
            <a:r>
              <a:rPr lang="en-CA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40386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CA" dirty="0" smtClean="0"/>
              <a:t>It </a:t>
            </a:r>
            <a:r>
              <a:rPr lang="en-CA" b="0" dirty="0" smtClean="0"/>
              <a:t>________</a:t>
            </a:r>
            <a:r>
              <a:rPr lang="en-CA" dirty="0" smtClean="0"/>
              <a:t> the weight of the microscope.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4800" y="5257800"/>
            <a:ext cx="571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SzPct val="120000"/>
              <a:buFont typeface="Arial" pitchFamily="34" charset="0"/>
              <a:buChar char="•"/>
            </a:pPr>
            <a:r>
              <a:rPr lang="en-CA" dirty="0" smtClean="0"/>
              <a:t>One hand should be </a:t>
            </a:r>
            <a:r>
              <a:rPr lang="en-CA" b="0" dirty="0" smtClean="0"/>
              <a:t>_____</a:t>
            </a:r>
            <a:r>
              <a:rPr lang="en-CA" dirty="0" smtClean="0"/>
              <a:t> the base while </a:t>
            </a:r>
            <a:r>
              <a:rPr lang="en-CA" b="0" dirty="0" smtClean="0"/>
              <a:t>_______ </a:t>
            </a:r>
            <a:r>
              <a:rPr lang="en-CA" dirty="0" smtClean="0"/>
              <a:t>the microscope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46196"/>
            <a:ext cx="4495800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TextBox 58"/>
          <p:cNvSpPr txBox="1"/>
          <p:nvPr/>
        </p:nvSpPr>
        <p:spPr>
          <a:xfrm>
            <a:off x="2173353" y="786825"/>
            <a:ext cx="1359668" cy="584775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buSzPct val="120000"/>
              <a:defRPr sz="3200">
                <a:solidFill>
                  <a:srgbClr val="0000FF"/>
                </a:solidFill>
              </a:defRPr>
            </a:lvl1pPr>
          </a:lstStyle>
          <a:p>
            <a:r>
              <a:rPr lang="en-CA" dirty="0" smtClean="0"/>
              <a:t>  Base  </a:t>
            </a:r>
            <a:endParaRPr lang="en-CA" dirty="0"/>
          </a:p>
        </p:txBody>
      </p:sp>
      <p:sp>
        <p:nvSpPr>
          <p:cNvPr id="20" name="TextBox 19"/>
          <p:cNvSpPr txBox="1"/>
          <p:nvPr/>
        </p:nvSpPr>
        <p:spPr>
          <a:xfrm>
            <a:off x="947851" y="4038600"/>
            <a:ext cx="1308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supports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02725" y="4636325"/>
            <a:ext cx="1569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electronics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23352" y="5626925"/>
            <a:ext cx="1214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carrying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36375" y="4631375"/>
            <a:ext cx="166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light source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8701150" y="5019300"/>
            <a:ext cx="419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US" sz="3200" dirty="0">
                <a:ln w="11430"/>
                <a:solidFill>
                  <a:srgbClr val="00FF00"/>
                </a:solidFill>
                <a:effectLst>
                  <a:outerShdw blurRad="50800" dist="50800" dir="2700000" algn="tl">
                    <a:srgbClr val="000000"/>
                  </a:outerShdw>
                </a:effectLst>
                <a:cs typeface="Calibri" pitchFamily="34" charset="0"/>
              </a:rPr>
              <a:t>D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7543800" y="5347648"/>
            <a:ext cx="1218129" cy="367352"/>
          </a:xfrm>
          <a:prstGeom prst="line">
            <a:avLst/>
          </a:prstGeom>
          <a:ln w="19050">
            <a:solidFill>
              <a:schemeClr val="tx1"/>
            </a:solidFill>
          </a:ln>
          <a:effectLst>
            <a:glow rad="381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7" t="66869" r="24610" b="-2594"/>
          <a:stretch>
            <a:fillRect/>
          </a:stretch>
        </p:blipFill>
        <p:spPr>
          <a:xfrm flipH="1">
            <a:off x="1058174" y="1547750"/>
            <a:ext cx="3590026" cy="2209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76200" dir="2700000" algn="ctr" rotWithShape="0">
              <a:schemeClr val="tx1">
                <a:alpha val="70000"/>
              </a:schemeClr>
            </a:outerShdw>
          </a:effectLst>
        </p:spPr>
      </p:pic>
      <p:sp>
        <p:nvSpPr>
          <p:cNvPr id="4" name="Freeform 3"/>
          <p:cNvSpPr/>
          <p:nvPr/>
        </p:nvSpPr>
        <p:spPr>
          <a:xfrm flipH="1">
            <a:off x="1247489" y="2285187"/>
            <a:ext cx="3167976" cy="1298042"/>
          </a:xfrm>
          <a:custGeom>
            <a:avLst/>
            <a:gdLst>
              <a:gd name="connsiteX0" fmla="*/ 310551 w 2622430"/>
              <a:gd name="connsiteY0" fmla="*/ 0 h 992038"/>
              <a:gd name="connsiteX1" fmla="*/ 241540 w 2622430"/>
              <a:gd name="connsiteY1" fmla="*/ 51759 h 992038"/>
              <a:gd name="connsiteX2" fmla="*/ 224287 w 2622430"/>
              <a:gd name="connsiteY2" fmla="*/ 94891 h 992038"/>
              <a:gd name="connsiteX3" fmla="*/ 112144 w 2622430"/>
              <a:gd name="connsiteY3" fmla="*/ 207034 h 992038"/>
              <a:gd name="connsiteX4" fmla="*/ 8627 w 2622430"/>
              <a:gd name="connsiteY4" fmla="*/ 267419 h 992038"/>
              <a:gd name="connsiteX5" fmla="*/ 0 w 2622430"/>
              <a:gd name="connsiteY5" fmla="*/ 569343 h 992038"/>
              <a:gd name="connsiteX6" fmla="*/ 8627 w 2622430"/>
              <a:gd name="connsiteY6" fmla="*/ 603849 h 992038"/>
              <a:gd name="connsiteX7" fmla="*/ 17253 w 2622430"/>
              <a:gd name="connsiteY7" fmla="*/ 690113 h 992038"/>
              <a:gd name="connsiteX8" fmla="*/ 155276 w 2622430"/>
              <a:gd name="connsiteY8" fmla="*/ 715992 h 992038"/>
              <a:gd name="connsiteX9" fmla="*/ 198408 w 2622430"/>
              <a:gd name="connsiteY9" fmla="*/ 776377 h 992038"/>
              <a:gd name="connsiteX10" fmla="*/ 327804 w 2622430"/>
              <a:gd name="connsiteY10" fmla="*/ 776377 h 992038"/>
              <a:gd name="connsiteX11" fmla="*/ 336430 w 2622430"/>
              <a:gd name="connsiteY11" fmla="*/ 733245 h 992038"/>
              <a:gd name="connsiteX12" fmla="*/ 845389 w 2622430"/>
              <a:gd name="connsiteY12" fmla="*/ 810883 h 992038"/>
              <a:gd name="connsiteX13" fmla="*/ 845389 w 2622430"/>
              <a:gd name="connsiteY13" fmla="*/ 862642 h 992038"/>
              <a:gd name="connsiteX14" fmla="*/ 931653 w 2622430"/>
              <a:gd name="connsiteY14" fmla="*/ 879894 h 992038"/>
              <a:gd name="connsiteX15" fmla="*/ 1017917 w 2622430"/>
              <a:gd name="connsiteY15" fmla="*/ 879894 h 992038"/>
              <a:gd name="connsiteX16" fmla="*/ 1017917 w 2622430"/>
              <a:gd name="connsiteY16" fmla="*/ 879894 h 992038"/>
              <a:gd name="connsiteX17" fmla="*/ 1035170 w 2622430"/>
              <a:gd name="connsiteY17" fmla="*/ 836762 h 992038"/>
              <a:gd name="connsiteX18" fmla="*/ 1518249 w 2622430"/>
              <a:gd name="connsiteY18" fmla="*/ 914400 h 992038"/>
              <a:gd name="connsiteX19" fmla="*/ 1518249 w 2622430"/>
              <a:gd name="connsiteY19" fmla="*/ 974785 h 992038"/>
              <a:gd name="connsiteX20" fmla="*/ 1595887 w 2622430"/>
              <a:gd name="connsiteY20" fmla="*/ 992038 h 992038"/>
              <a:gd name="connsiteX21" fmla="*/ 1595887 w 2622430"/>
              <a:gd name="connsiteY21" fmla="*/ 992038 h 992038"/>
              <a:gd name="connsiteX22" fmla="*/ 1664898 w 2622430"/>
              <a:gd name="connsiteY22" fmla="*/ 974785 h 992038"/>
              <a:gd name="connsiteX23" fmla="*/ 1664898 w 2622430"/>
              <a:gd name="connsiteY23" fmla="*/ 940279 h 992038"/>
              <a:gd name="connsiteX24" fmla="*/ 2070340 w 2622430"/>
              <a:gd name="connsiteY24" fmla="*/ 854015 h 992038"/>
              <a:gd name="connsiteX25" fmla="*/ 2078966 w 2622430"/>
              <a:gd name="connsiteY25" fmla="*/ 862642 h 992038"/>
              <a:gd name="connsiteX26" fmla="*/ 2432649 w 2622430"/>
              <a:gd name="connsiteY26" fmla="*/ 733245 h 992038"/>
              <a:gd name="connsiteX27" fmla="*/ 2432649 w 2622430"/>
              <a:gd name="connsiteY27" fmla="*/ 698740 h 992038"/>
              <a:gd name="connsiteX28" fmla="*/ 2613804 w 2622430"/>
              <a:gd name="connsiteY28" fmla="*/ 621102 h 992038"/>
              <a:gd name="connsiteX29" fmla="*/ 2613804 w 2622430"/>
              <a:gd name="connsiteY29" fmla="*/ 508959 h 992038"/>
              <a:gd name="connsiteX30" fmla="*/ 2613804 w 2622430"/>
              <a:gd name="connsiteY30" fmla="*/ 508959 h 992038"/>
              <a:gd name="connsiteX31" fmla="*/ 2622430 w 2622430"/>
              <a:gd name="connsiteY31" fmla="*/ 198408 h 992038"/>
              <a:gd name="connsiteX32" fmla="*/ 1880559 w 2622430"/>
              <a:gd name="connsiteY32" fmla="*/ 94891 h 992038"/>
              <a:gd name="connsiteX33" fmla="*/ 1906438 w 2622430"/>
              <a:gd name="connsiteY33" fmla="*/ 146649 h 992038"/>
              <a:gd name="connsiteX34" fmla="*/ 1863306 w 2622430"/>
              <a:gd name="connsiteY34" fmla="*/ 181155 h 992038"/>
              <a:gd name="connsiteX35" fmla="*/ 1777042 w 2622430"/>
              <a:gd name="connsiteY35" fmla="*/ 198408 h 992038"/>
              <a:gd name="connsiteX36" fmla="*/ 1647645 w 2622430"/>
              <a:gd name="connsiteY36" fmla="*/ 215660 h 992038"/>
              <a:gd name="connsiteX37" fmla="*/ 1535502 w 2622430"/>
              <a:gd name="connsiteY37" fmla="*/ 224287 h 992038"/>
              <a:gd name="connsiteX38" fmla="*/ 1397479 w 2622430"/>
              <a:gd name="connsiteY38" fmla="*/ 198408 h 992038"/>
              <a:gd name="connsiteX39" fmla="*/ 1328468 w 2622430"/>
              <a:gd name="connsiteY39" fmla="*/ 181155 h 992038"/>
              <a:gd name="connsiteX40" fmla="*/ 1311215 w 2622430"/>
              <a:gd name="connsiteY40" fmla="*/ 146649 h 992038"/>
              <a:gd name="connsiteX41" fmla="*/ 1293962 w 2622430"/>
              <a:gd name="connsiteY41" fmla="*/ 120770 h 992038"/>
              <a:gd name="connsiteX42" fmla="*/ 1293962 w 2622430"/>
              <a:gd name="connsiteY42" fmla="*/ 120770 h 992038"/>
              <a:gd name="connsiteX43" fmla="*/ 1319842 w 2622430"/>
              <a:gd name="connsiteY43" fmla="*/ 43132 h 992038"/>
              <a:gd name="connsiteX44" fmla="*/ 1181819 w 2622430"/>
              <a:gd name="connsiteY44" fmla="*/ 94891 h 992038"/>
              <a:gd name="connsiteX45" fmla="*/ 1026544 w 2622430"/>
              <a:gd name="connsiteY45" fmla="*/ 112143 h 992038"/>
              <a:gd name="connsiteX46" fmla="*/ 836762 w 2622430"/>
              <a:gd name="connsiteY46" fmla="*/ 86264 h 992038"/>
              <a:gd name="connsiteX47" fmla="*/ 310551 w 2622430"/>
              <a:gd name="connsiteY47" fmla="*/ 0 h 99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622430" h="992038">
                <a:moveTo>
                  <a:pt x="310551" y="0"/>
                </a:moveTo>
                <a:lnTo>
                  <a:pt x="241540" y="51759"/>
                </a:lnTo>
                <a:lnTo>
                  <a:pt x="224287" y="94891"/>
                </a:lnTo>
                <a:lnTo>
                  <a:pt x="112144" y="207034"/>
                </a:lnTo>
                <a:lnTo>
                  <a:pt x="8627" y="267419"/>
                </a:lnTo>
                <a:lnTo>
                  <a:pt x="0" y="569343"/>
                </a:lnTo>
                <a:lnTo>
                  <a:pt x="8627" y="603849"/>
                </a:lnTo>
                <a:lnTo>
                  <a:pt x="17253" y="690113"/>
                </a:lnTo>
                <a:lnTo>
                  <a:pt x="155276" y="715992"/>
                </a:lnTo>
                <a:lnTo>
                  <a:pt x="198408" y="776377"/>
                </a:lnTo>
                <a:lnTo>
                  <a:pt x="327804" y="776377"/>
                </a:lnTo>
                <a:lnTo>
                  <a:pt x="336430" y="733245"/>
                </a:lnTo>
                <a:lnTo>
                  <a:pt x="845389" y="810883"/>
                </a:lnTo>
                <a:lnTo>
                  <a:pt x="845389" y="862642"/>
                </a:lnTo>
                <a:lnTo>
                  <a:pt x="931653" y="879894"/>
                </a:lnTo>
                <a:lnTo>
                  <a:pt x="1017917" y="879894"/>
                </a:lnTo>
                <a:lnTo>
                  <a:pt x="1017917" y="879894"/>
                </a:lnTo>
                <a:lnTo>
                  <a:pt x="1035170" y="836762"/>
                </a:lnTo>
                <a:lnTo>
                  <a:pt x="1518249" y="914400"/>
                </a:lnTo>
                <a:lnTo>
                  <a:pt x="1518249" y="974785"/>
                </a:lnTo>
                <a:lnTo>
                  <a:pt x="1595887" y="992038"/>
                </a:lnTo>
                <a:lnTo>
                  <a:pt x="1595887" y="992038"/>
                </a:lnTo>
                <a:lnTo>
                  <a:pt x="1664898" y="974785"/>
                </a:lnTo>
                <a:lnTo>
                  <a:pt x="1664898" y="940279"/>
                </a:lnTo>
                <a:lnTo>
                  <a:pt x="2070340" y="854015"/>
                </a:lnTo>
                <a:lnTo>
                  <a:pt x="2078966" y="862642"/>
                </a:lnTo>
                <a:lnTo>
                  <a:pt x="2432649" y="733245"/>
                </a:lnTo>
                <a:lnTo>
                  <a:pt x="2432649" y="698740"/>
                </a:lnTo>
                <a:lnTo>
                  <a:pt x="2613804" y="621102"/>
                </a:lnTo>
                <a:lnTo>
                  <a:pt x="2613804" y="508959"/>
                </a:lnTo>
                <a:lnTo>
                  <a:pt x="2613804" y="508959"/>
                </a:lnTo>
                <a:lnTo>
                  <a:pt x="2622430" y="198408"/>
                </a:lnTo>
                <a:lnTo>
                  <a:pt x="1880559" y="94891"/>
                </a:lnTo>
                <a:lnTo>
                  <a:pt x="1906438" y="146649"/>
                </a:lnTo>
                <a:lnTo>
                  <a:pt x="1863306" y="181155"/>
                </a:lnTo>
                <a:lnTo>
                  <a:pt x="1777042" y="198408"/>
                </a:lnTo>
                <a:lnTo>
                  <a:pt x="1647645" y="215660"/>
                </a:lnTo>
                <a:lnTo>
                  <a:pt x="1535502" y="224287"/>
                </a:lnTo>
                <a:lnTo>
                  <a:pt x="1397479" y="198408"/>
                </a:lnTo>
                <a:lnTo>
                  <a:pt x="1328468" y="181155"/>
                </a:lnTo>
                <a:lnTo>
                  <a:pt x="1311215" y="146649"/>
                </a:lnTo>
                <a:lnTo>
                  <a:pt x="1293962" y="120770"/>
                </a:lnTo>
                <a:lnTo>
                  <a:pt x="1293962" y="120770"/>
                </a:lnTo>
                <a:lnTo>
                  <a:pt x="1319842" y="43132"/>
                </a:lnTo>
                <a:lnTo>
                  <a:pt x="1181819" y="94891"/>
                </a:lnTo>
                <a:lnTo>
                  <a:pt x="1026544" y="112143"/>
                </a:lnTo>
                <a:lnTo>
                  <a:pt x="836762" y="86264"/>
                </a:lnTo>
                <a:lnTo>
                  <a:pt x="310551" y="0"/>
                </a:lnTo>
                <a:close/>
              </a:path>
            </a:pathLst>
          </a:custGeom>
          <a:solidFill>
            <a:srgbClr val="FF00FF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TextBox 24"/>
          <p:cNvSpPr txBox="1"/>
          <p:nvPr/>
        </p:nvSpPr>
        <p:spPr>
          <a:xfrm>
            <a:off x="3245925" y="5250875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Arial" charset="0"/>
              </a:rPr>
              <a:t>under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144" y="22860"/>
            <a:ext cx="9296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500" u="sng" dirty="0" smtClean="0"/>
              <a:t>PARTS OF THE COMPOUND LIGHT MICROSCOPE</a:t>
            </a:r>
            <a:endParaRPr lang="en-CA" sz="3500" u="sn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98">
        <p:fade/>
      </p:transition>
    </mc:Choice>
    <mc:Fallback>
      <p:transition spd="med" advTm="74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5" grpId="0"/>
      <p:bldP spid="23" grpId="0"/>
      <p:bldP spid="59" grpId="0" animBg="1"/>
      <p:bldP spid="20" grpId="0"/>
      <p:bldP spid="26" grpId="0"/>
      <p:bldP spid="24" grpId="0"/>
      <p:bldP spid="27" grpId="0"/>
      <p:bldP spid="16" grpId="0"/>
      <p:bldP spid="4" grpId="0" animBg="1"/>
      <p:bldP spid="25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marL="342900" indent="-342900">
          <a:buSzPct val="120000"/>
          <a:buFont typeface="Arial" pitchFamily="34" charset="0"/>
          <a:buChar char="•"/>
          <a:defRPr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3668</Words>
  <Application>WPS Presentation</Application>
  <PresentationFormat>On-screen Show (4:3)</PresentationFormat>
  <Paragraphs>369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Default Design</vt:lpstr>
      <vt:lpstr>PowerPoint 演示文稿</vt:lpstr>
      <vt:lpstr>LEARNING OBJECTIVES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What you Should See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SNC1D1 – ECOSYSTEMS UNIT</dc:title>
  <dc:creator>user</dc:creator>
  <cp:lastModifiedBy>sean.p</cp:lastModifiedBy>
  <cp:revision>457</cp:revision>
  <dcterms:created xsi:type="dcterms:W3CDTF">2011-05-11T14:59:00Z</dcterms:created>
  <dcterms:modified xsi:type="dcterms:W3CDTF">2017-09-05T08:56:11Z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1033-10.1.0.5510</vt:lpwstr>
  </property>
</Properties>
</file>